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  <p:sldMasterId id="2147483685" r:id="rId3"/>
    <p:sldMasterId id="2147483697" r:id="rId4"/>
    <p:sldMasterId id="2147483710" r:id="rId5"/>
    <p:sldMasterId id="2147483722" r:id="rId6"/>
    <p:sldMasterId id="2147483735" r:id="rId7"/>
  </p:sldMasterIdLst>
  <p:notesMasterIdLst>
    <p:notesMasterId r:id="rId33"/>
  </p:notesMasterIdLst>
  <p:handoutMasterIdLst>
    <p:handoutMasterId r:id="rId34"/>
  </p:handoutMasterIdLst>
  <p:sldIdLst>
    <p:sldId id="257" r:id="rId8"/>
    <p:sldId id="258" r:id="rId9"/>
    <p:sldId id="366" r:id="rId10"/>
    <p:sldId id="367" r:id="rId11"/>
    <p:sldId id="380" r:id="rId12"/>
    <p:sldId id="369" r:id="rId13"/>
    <p:sldId id="379" r:id="rId14"/>
    <p:sldId id="370" r:id="rId15"/>
    <p:sldId id="394" r:id="rId16"/>
    <p:sldId id="381" r:id="rId17"/>
    <p:sldId id="382" r:id="rId18"/>
    <p:sldId id="383" r:id="rId19"/>
    <p:sldId id="384" r:id="rId20"/>
    <p:sldId id="385" r:id="rId21"/>
    <p:sldId id="395" r:id="rId22"/>
    <p:sldId id="386" r:id="rId23"/>
    <p:sldId id="387" r:id="rId24"/>
    <p:sldId id="388" r:id="rId25"/>
    <p:sldId id="389" r:id="rId26"/>
    <p:sldId id="391" r:id="rId27"/>
    <p:sldId id="392" r:id="rId28"/>
    <p:sldId id="390" r:id="rId29"/>
    <p:sldId id="393" r:id="rId30"/>
    <p:sldId id="396" r:id="rId31"/>
    <p:sldId id="365" r:id="rId3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CD1E"/>
    <a:srgbClr val="A8F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8E047-692E-4C65-89AF-0CF1B1A08F57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F3002-78CA-4BDF-A8AB-BCB572714B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272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68011-1CC6-40A7-9A13-FAB26BF47E69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B3113-884A-40CF-8FEB-DEF967D137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02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65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48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576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762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44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429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968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570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244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166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48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252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699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824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083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441022"/>
      </p:ext>
    </p:extLst>
  </p:cSld>
  <p:clrMapOvr>
    <a:masterClrMapping/>
  </p:clrMapOvr>
  <p:transition>
    <p:pull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473819"/>
      </p:ext>
    </p:extLst>
  </p:cSld>
  <p:clrMapOvr>
    <a:masterClrMapping/>
  </p:clrMapOvr>
  <p:transition>
    <p:pull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559028"/>
      </p:ext>
    </p:extLst>
  </p:cSld>
  <p:clrMapOvr>
    <a:masterClrMapping/>
  </p:clrMapOvr>
  <p:transition>
    <p:pull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498718"/>
      </p:ext>
    </p:extLst>
  </p:cSld>
  <p:clrMapOvr>
    <a:masterClrMapping/>
  </p:clrMapOvr>
  <p:transition>
    <p:pull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236019"/>
      </p:ext>
    </p:extLst>
  </p:cSld>
  <p:clrMapOvr>
    <a:masterClrMapping/>
  </p:clrMapOvr>
  <p:transition>
    <p:pull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443820"/>
      </p:ext>
    </p:extLst>
  </p:cSld>
  <p:clrMapOvr>
    <a:masterClrMapping/>
  </p:clrMapOvr>
  <p:transition>
    <p:pull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079386"/>
      </p:ext>
    </p:extLst>
  </p:cSld>
  <p:clrMapOvr>
    <a:masterClrMapping/>
  </p:clrMapOvr>
  <p:transition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2703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630952"/>
      </p:ext>
    </p:extLst>
  </p:cSld>
  <p:clrMapOvr>
    <a:masterClrMapping/>
  </p:clrMapOvr>
  <p:transition>
    <p:pull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273478"/>
      </p:ext>
    </p:extLst>
  </p:cSld>
  <p:clrMapOvr>
    <a:masterClrMapping/>
  </p:clrMapOvr>
  <p:transition>
    <p:pull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267799"/>
      </p:ext>
    </p:extLst>
  </p:cSld>
  <p:clrMapOvr>
    <a:masterClrMapping/>
  </p:clrMapOvr>
  <p:transition>
    <p:pull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319183"/>
      </p:ext>
    </p:extLst>
  </p:cSld>
  <p:clrMapOvr>
    <a:masterClrMapping/>
  </p:clrMapOvr>
  <p:transition>
    <p:pull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E69-E6E6-4A0D-8A92-6CA247AFB63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A441-C475-43C0-820A-07A821A4A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455506"/>
      </p:ext>
    </p:extLst>
  </p:cSld>
  <p:clrMapOvr>
    <a:masterClrMapping/>
  </p:clrMapOvr>
  <p:transition>
    <p:pull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7452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58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5177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7015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47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7166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803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0454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527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4284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6044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872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2637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234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4499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7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42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8953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9718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075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863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4220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489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643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239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74529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30561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5177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7015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47311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803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0454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527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4284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6044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8724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26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05997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234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4499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7163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8953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97184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0753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863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4220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489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6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499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2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88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AEEB6-2751-4098-9B59-4D05291F9F7C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77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F817D-E827-445D-B170-B27F474BA24B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67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FFFFFF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0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56FF8E69-E6E6-4A0D-8A92-6CA247AFB63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D57EA441-C475-43C0-820A-07A821A4A58F}" type="slidenum">
              <a:rPr lang="fr-FR" smtClean="0"/>
              <a:t>‹N°›</a:t>
            </a:fld>
            <a:endParaRPr lang="fr-FR"/>
          </a:p>
        </p:txBody>
      </p:sp>
      <p:pic>
        <p:nvPicPr>
          <p:cNvPr id="110602" name="Imag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6873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4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5" name="Imag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6873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60" r:id="rId12"/>
  </p:sldLayoutIdLst>
  <p:transition>
    <p:pull dir="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1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78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4E94-7D2C-4229-BB40-009F1CE6F5DD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1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4FEA-C74F-4DF0-B7AD-9F50BCA2E783}" type="datetimeFigureOut">
              <a:rPr lang="fr-FR" smtClean="0"/>
              <a:t>20/06/2014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78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7" name="Espace réservé du contenu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2863" y="404813"/>
            <a:ext cx="1295400" cy="2173287"/>
          </a:xfrm>
        </p:spPr>
      </p:pic>
      <p:pic>
        <p:nvPicPr>
          <p:cNvPr id="113668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/>
          </p:cNvSpPr>
          <p:nvPr/>
        </p:nvSpPr>
        <p:spPr bwMode="auto">
          <a:xfrm>
            <a:off x="630157" y="2708920"/>
            <a:ext cx="8229600" cy="194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4000" b="1" dirty="0" smtClean="0"/>
              <a:t>Informations</a:t>
            </a:r>
          </a:p>
          <a:p>
            <a:r>
              <a:rPr lang="fr-FR" altLang="fr-FR" sz="4000" b="1" dirty="0" smtClean="0"/>
              <a:t>Modifications Règlements </a:t>
            </a:r>
            <a:r>
              <a:rPr lang="fr-FR" altLang="fr-FR" sz="4000" b="1" dirty="0" err="1" smtClean="0"/>
              <a:t>FFBaD</a:t>
            </a:r>
            <a:endParaRPr lang="fr-FR" altLang="fr-FR" sz="4000" b="1" dirty="0"/>
          </a:p>
        </p:txBody>
      </p:sp>
      <p:pic>
        <p:nvPicPr>
          <p:cNvPr id="113670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91471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ulle ronde 9"/>
          <p:cNvSpPr/>
          <p:nvPr/>
        </p:nvSpPr>
        <p:spPr bwMode="auto">
          <a:xfrm>
            <a:off x="5796136" y="2132856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2699792" y="3645024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" name="Bulle ronde 3"/>
          <p:cNvSpPr/>
          <p:nvPr/>
        </p:nvSpPr>
        <p:spPr bwMode="auto">
          <a:xfrm>
            <a:off x="143892" y="2204864"/>
            <a:ext cx="2771924" cy="180020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1556779"/>
            <a:ext cx="5255815" cy="72010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/>
              <a:t>3 phases</a:t>
            </a:r>
          </a:p>
          <a:p>
            <a:pPr algn="ctr">
              <a:buFontTx/>
              <a:buNone/>
            </a:pPr>
            <a:r>
              <a:rPr lang="fr-FR" altLang="fr-FR" b="1" dirty="0" smtClean="0"/>
              <a:t>3 stages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intercomités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Aujourd’hui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059832" y="4005064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 smtClean="0">
                <a:solidFill>
                  <a:schemeClr val="bg1"/>
                </a:solidFill>
              </a:rPr>
              <a:t>Nationale : </a:t>
            </a:r>
          </a:p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Chez le champion en titre avec les 12 meilleurs comités français</a:t>
            </a:r>
            <a:endParaRPr lang="fr-FR" altLang="fr-FR" dirty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084168" y="2394754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 smtClean="0">
                <a:solidFill>
                  <a:schemeClr val="bg1"/>
                </a:solidFill>
              </a:rPr>
              <a:t>Inter-régionale</a:t>
            </a:r>
          </a:p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Zones géographiques définies par la </a:t>
            </a:r>
            <a:r>
              <a:rPr lang="fr-FR" altLang="fr-FR" dirty="0" err="1" smtClean="0">
                <a:solidFill>
                  <a:schemeClr val="bg1"/>
                </a:solidFill>
              </a:rPr>
              <a:t>FFBaD</a:t>
            </a:r>
            <a:r>
              <a:rPr lang="fr-FR" altLang="fr-FR" dirty="0" smtClean="0">
                <a:solidFill>
                  <a:schemeClr val="bg1"/>
                </a:solidFill>
              </a:rPr>
              <a:t> en fonction du nombre d’inscrits</a:t>
            </a:r>
          </a:p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&gt; 2 qualifiés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9916" y="2492897"/>
            <a:ext cx="233987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altLang="fr-FR" sz="2000" b="1" kern="0" dirty="0" smtClean="0">
                <a:solidFill>
                  <a:schemeClr val="bg1"/>
                </a:solidFill>
              </a:rPr>
              <a:t>Régionale :</a:t>
            </a:r>
          </a:p>
          <a:p>
            <a:pPr marL="0" indent="0" algn="ctr">
              <a:buNone/>
            </a:pPr>
            <a:r>
              <a:rPr lang="fr-FR" altLang="fr-FR" sz="2000" kern="0" dirty="0" smtClean="0">
                <a:solidFill>
                  <a:schemeClr val="bg1"/>
                </a:solidFill>
              </a:rPr>
              <a:t>Equipes des comités rhônalpins</a:t>
            </a:r>
          </a:p>
          <a:p>
            <a:pPr marL="0" indent="0" algn="ctr">
              <a:buNone/>
            </a:pPr>
            <a:r>
              <a:rPr lang="fr-FR" altLang="fr-FR" sz="2000" kern="0" dirty="0" smtClean="0">
                <a:solidFill>
                  <a:schemeClr val="bg1"/>
                </a:solidFill>
              </a:rPr>
              <a:t>&gt; 2 qualifiés</a:t>
            </a:r>
          </a:p>
        </p:txBody>
      </p:sp>
    </p:spTree>
    <p:extLst>
      <p:ext uri="{BB962C8B-B14F-4D97-AF65-F5344CB8AC3E}">
        <p14:creationId xmlns:p14="http://schemas.microsoft.com/office/powerpoint/2010/main" val="2134937098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4" grpId="0" animBg="1"/>
      <p:bldP spid="1239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ulle ronde 7"/>
          <p:cNvSpPr/>
          <p:nvPr/>
        </p:nvSpPr>
        <p:spPr bwMode="auto">
          <a:xfrm>
            <a:off x="5220072" y="1637183"/>
            <a:ext cx="3168352" cy="639690"/>
          </a:xfrm>
          <a:prstGeom prst="wedgeEllipseCallout">
            <a:avLst>
              <a:gd name="adj1" fmla="val -14913"/>
              <a:gd name="adj2" fmla="val 34060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" name="Bulle ronde 1"/>
          <p:cNvSpPr/>
          <p:nvPr/>
        </p:nvSpPr>
        <p:spPr bwMode="auto">
          <a:xfrm>
            <a:off x="1187624" y="1637183"/>
            <a:ext cx="2808312" cy="639690"/>
          </a:xfrm>
          <a:prstGeom prst="wedgeEllipseCallout">
            <a:avLst>
              <a:gd name="adj1" fmla="val -14913"/>
              <a:gd name="adj2" fmla="val 34060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848022" y="1628800"/>
            <a:ext cx="4295978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>
                <a:solidFill>
                  <a:schemeClr val="bg1"/>
                </a:solidFill>
              </a:rPr>
              <a:t>Inconvénients</a:t>
            </a:r>
          </a:p>
          <a:p>
            <a:pPr>
              <a:buFontTx/>
              <a:buChar char="-"/>
            </a:pPr>
            <a:r>
              <a:rPr lang="fr-FR" altLang="fr-FR" dirty="0" smtClean="0"/>
              <a:t>Coût : 5000€/phase</a:t>
            </a:r>
          </a:p>
          <a:p>
            <a:pPr>
              <a:buFontTx/>
              <a:buChar char="-"/>
            </a:pPr>
            <a:r>
              <a:rPr lang="fr-FR" altLang="fr-FR" dirty="0" smtClean="0"/>
              <a:t>Jeunes : calendrier chargés pour certains</a:t>
            </a:r>
          </a:p>
          <a:p>
            <a:pPr>
              <a:buFontTx/>
              <a:buChar char="-"/>
            </a:pPr>
            <a:r>
              <a:rPr lang="fr-FR" altLang="fr-FR" dirty="0" err="1" smtClean="0"/>
              <a:t>Coachs</a:t>
            </a:r>
            <a:r>
              <a:rPr lang="fr-FR" altLang="fr-FR" dirty="0" smtClean="0"/>
              <a:t> : horaires compliqués</a:t>
            </a:r>
          </a:p>
          <a:p>
            <a:pPr>
              <a:buFontTx/>
              <a:buChar char="-"/>
            </a:pPr>
            <a:r>
              <a:rPr lang="fr-FR" altLang="fr-FR" dirty="0" smtClean="0"/>
              <a:t>Disparités de niveau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9551" y="1628800"/>
            <a:ext cx="404445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fr-FR" altLang="fr-FR" b="1" kern="0" dirty="0" smtClean="0">
                <a:solidFill>
                  <a:schemeClr val="bg1"/>
                </a:solidFill>
              </a:rPr>
              <a:t>Avantages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Souder un groupe de jeunes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Souder un groupe d’entraîneurs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Tirer les autres jeunes vers le haut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Communication pour le comité</a:t>
            </a:r>
          </a:p>
        </p:txBody>
      </p:sp>
      <p:cxnSp>
        <p:nvCxnSpPr>
          <p:cNvPr id="4" name="Connecteur droit 3"/>
          <p:cNvCxnSpPr/>
          <p:nvPr/>
        </p:nvCxnSpPr>
        <p:spPr bwMode="auto">
          <a:xfrm>
            <a:off x="4788024" y="1412776"/>
            <a:ext cx="0" cy="511256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20713" y="4462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intercomités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Aujourd’hui</a:t>
            </a:r>
          </a:p>
        </p:txBody>
      </p:sp>
    </p:spTree>
    <p:extLst>
      <p:ext uri="{BB962C8B-B14F-4D97-AF65-F5344CB8AC3E}">
        <p14:creationId xmlns:p14="http://schemas.microsoft.com/office/powerpoint/2010/main" val="4090861632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ulle ronde 9"/>
          <p:cNvSpPr/>
          <p:nvPr/>
        </p:nvSpPr>
        <p:spPr bwMode="auto">
          <a:xfrm>
            <a:off x="5220072" y="2191418"/>
            <a:ext cx="3627372" cy="2317700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2771800" y="4509118"/>
            <a:ext cx="4320480" cy="2177217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" name="Bulle ronde 3"/>
          <p:cNvSpPr/>
          <p:nvPr/>
        </p:nvSpPr>
        <p:spPr bwMode="auto">
          <a:xfrm>
            <a:off x="20751" y="1930226"/>
            <a:ext cx="3753460" cy="2523582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1556779"/>
            <a:ext cx="5255815" cy="72010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/>
              <a:t>3 phases</a:t>
            </a:r>
          </a:p>
          <a:p>
            <a:pPr algn="ctr">
              <a:buFontTx/>
              <a:buNone/>
            </a:pPr>
            <a:r>
              <a:rPr lang="fr-FR" altLang="fr-FR" b="1" dirty="0" smtClean="0"/>
              <a:t>3 stages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intercomités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983112" y="4730414"/>
            <a:ext cx="39651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 smtClean="0">
                <a:solidFill>
                  <a:schemeClr val="bg1"/>
                </a:solidFill>
              </a:rPr>
              <a:t>Nationale : </a:t>
            </a:r>
            <a:endParaRPr lang="fr-FR" altLang="fr-FR" dirty="0">
              <a:solidFill>
                <a:schemeClr val="bg1"/>
              </a:solidFill>
            </a:endParaRPr>
          </a:p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Juin</a:t>
            </a:r>
          </a:p>
          <a:p>
            <a:pPr marL="285750" indent="-285750">
              <a:buFont typeface="Wingdings"/>
              <a:buChar char="Ø"/>
            </a:pPr>
            <a:r>
              <a:rPr lang="fr-FR" altLang="fr-FR" dirty="0" smtClean="0">
                <a:solidFill>
                  <a:schemeClr val="bg1"/>
                </a:solidFill>
              </a:rPr>
              <a:t>Stage de prépa une semaine avant (1 </a:t>
            </a:r>
            <a:r>
              <a:rPr lang="fr-FR" altLang="fr-FR" dirty="0" err="1" smtClean="0">
                <a:solidFill>
                  <a:schemeClr val="bg1"/>
                </a:solidFill>
              </a:rPr>
              <a:t>we</a:t>
            </a:r>
            <a:r>
              <a:rPr lang="fr-FR" altLang="fr-FR" dirty="0" smtClean="0">
                <a:solidFill>
                  <a:schemeClr val="bg1"/>
                </a:solidFill>
              </a:rPr>
              <a:t>)</a:t>
            </a:r>
            <a:endParaRPr lang="fr-FR" altLang="fr-FR" dirty="0">
              <a:solidFill>
                <a:schemeClr val="bg1"/>
              </a:solidFill>
            </a:endParaRPr>
          </a:p>
          <a:p>
            <a:pPr marL="285750" indent="-285750">
              <a:buFont typeface="Wingdings"/>
              <a:buChar char="Ø"/>
            </a:pPr>
            <a:r>
              <a:rPr lang="fr-FR" altLang="fr-FR" dirty="0" smtClean="0">
                <a:solidFill>
                  <a:schemeClr val="bg1"/>
                </a:solidFill>
              </a:rPr>
              <a:t>Compétition avec départ vendredi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16925" y="2492896"/>
            <a:ext cx="35937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 smtClean="0">
                <a:solidFill>
                  <a:schemeClr val="bg1"/>
                </a:solidFill>
              </a:rPr>
              <a:t>Inter-régionale</a:t>
            </a:r>
          </a:p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Janvier/Février</a:t>
            </a:r>
          </a:p>
          <a:p>
            <a:pPr marL="285750" indent="-285750">
              <a:buFont typeface="Wingdings"/>
              <a:buChar char="Ø"/>
            </a:pPr>
            <a:r>
              <a:rPr lang="fr-FR" altLang="fr-FR" dirty="0" smtClean="0">
                <a:solidFill>
                  <a:schemeClr val="bg1"/>
                </a:solidFill>
              </a:rPr>
              <a:t>Stage de préparation pendant TNJ2 (1 </a:t>
            </a:r>
            <a:r>
              <a:rPr lang="fr-FR" altLang="fr-FR" dirty="0" err="1" smtClean="0">
                <a:solidFill>
                  <a:schemeClr val="bg1"/>
                </a:solidFill>
              </a:rPr>
              <a:t>we</a:t>
            </a:r>
            <a:r>
              <a:rPr lang="fr-FR" altLang="fr-FR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Wingdings"/>
              <a:buChar char="Ø"/>
            </a:pPr>
            <a:r>
              <a:rPr lang="fr-FR" altLang="fr-FR" dirty="0" smtClean="0">
                <a:solidFill>
                  <a:schemeClr val="bg1"/>
                </a:solidFill>
              </a:rPr>
              <a:t>3 adversaires à rencontrer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2107286"/>
            <a:ext cx="375346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altLang="fr-FR" sz="2000" b="1" kern="0" dirty="0" smtClean="0">
                <a:solidFill>
                  <a:schemeClr val="bg1"/>
                </a:solidFill>
              </a:rPr>
              <a:t>Régionale :</a:t>
            </a:r>
          </a:p>
          <a:p>
            <a:pPr marL="0" indent="0" algn="ctr">
              <a:buNone/>
            </a:pPr>
            <a:r>
              <a:rPr lang="fr-FR" altLang="fr-FR" sz="2000" kern="0" dirty="0" smtClean="0">
                <a:solidFill>
                  <a:schemeClr val="bg1"/>
                </a:solidFill>
              </a:rPr>
              <a:t>Novembre </a:t>
            </a:r>
          </a:p>
          <a:p>
            <a:pPr>
              <a:buFont typeface="Wingdings"/>
              <a:buChar char="Ø"/>
            </a:pPr>
            <a:r>
              <a:rPr lang="fr-FR" altLang="fr-FR" sz="1800" kern="0" dirty="0" smtClean="0">
                <a:solidFill>
                  <a:schemeClr val="bg1"/>
                </a:solidFill>
              </a:rPr>
              <a:t>Stage de préparation pendant TNJ1 (1 </a:t>
            </a:r>
            <a:r>
              <a:rPr lang="fr-FR" altLang="fr-FR" sz="1800" kern="0" dirty="0" err="1" smtClean="0">
                <a:solidFill>
                  <a:schemeClr val="bg1"/>
                </a:solidFill>
              </a:rPr>
              <a:t>we</a:t>
            </a:r>
            <a:r>
              <a:rPr lang="fr-FR" altLang="fr-FR" sz="1800" kern="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/>
              <a:buChar char="Ø"/>
            </a:pPr>
            <a:r>
              <a:rPr lang="fr-FR" altLang="fr-FR" sz="1800" kern="0" dirty="0" smtClean="0">
                <a:solidFill>
                  <a:schemeClr val="bg1"/>
                </a:solidFill>
              </a:rPr>
              <a:t>Compétition amicale sans qualification (1 jour)</a:t>
            </a:r>
          </a:p>
        </p:txBody>
      </p:sp>
    </p:spTree>
    <p:extLst>
      <p:ext uri="{BB962C8B-B14F-4D97-AF65-F5344CB8AC3E}">
        <p14:creationId xmlns:p14="http://schemas.microsoft.com/office/powerpoint/2010/main" val="2692165865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4" grpId="0" animBg="1"/>
      <p:bldP spid="1239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ulle ronde 10"/>
          <p:cNvSpPr/>
          <p:nvPr/>
        </p:nvSpPr>
        <p:spPr bwMode="auto">
          <a:xfrm>
            <a:off x="1691680" y="1348282"/>
            <a:ext cx="5256584" cy="1000598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1556779"/>
            <a:ext cx="5255815" cy="72010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>
                <a:solidFill>
                  <a:schemeClr val="bg1"/>
                </a:solidFill>
              </a:rPr>
              <a:t>Phase Inter régionale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intercomités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9513" y="2493471"/>
            <a:ext cx="89644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altLang="fr-FR" sz="3200" dirty="0" smtClean="0"/>
              <a:t>3 divisions : </a:t>
            </a:r>
          </a:p>
          <a:p>
            <a:r>
              <a:rPr lang="fr-FR" altLang="fr-FR" sz="3200" dirty="0" smtClean="0"/>
              <a:t>Excellence Honneur Promotion</a:t>
            </a:r>
          </a:p>
          <a:p>
            <a:pPr marL="285750" indent="-285750">
              <a:buFontTx/>
              <a:buChar char="-"/>
            </a:pPr>
            <a:r>
              <a:rPr lang="fr-FR" altLang="fr-FR" sz="3200" dirty="0" smtClean="0"/>
              <a:t>Equipes réparties en divisions sur résultats N-1</a:t>
            </a:r>
          </a:p>
          <a:p>
            <a:pPr marL="285750" indent="-285750">
              <a:buFontTx/>
              <a:buChar char="-"/>
            </a:pPr>
            <a:r>
              <a:rPr lang="fr-FR" altLang="fr-FR" sz="3200" dirty="0" smtClean="0"/>
              <a:t>6 poules de 4 par division</a:t>
            </a:r>
          </a:p>
          <a:p>
            <a:pPr marL="285750" indent="-285750">
              <a:buFontTx/>
              <a:buChar char="-"/>
            </a:pPr>
            <a:r>
              <a:rPr lang="fr-FR" altLang="fr-FR" sz="3200" dirty="0" smtClean="0"/>
              <a:t>Têtes de poule séparées au CPPP et sur résultats N-1</a:t>
            </a:r>
          </a:p>
          <a:p>
            <a:pPr marL="285750" indent="-285750">
              <a:buFontTx/>
              <a:buChar char="-"/>
            </a:pPr>
            <a:r>
              <a:rPr lang="fr-FR" altLang="fr-FR" sz="3200" dirty="0" smtClean="0"/>
              <a:t>Autres équipes regroupées par géographie</a:t>
            </a:r>
          </a:p>
          <a:p>
            <a:pPr marL="285750" indent="-285750">
              <a:buFontTx/>
              <a:buChar char="-"/>
            </a:pPr>
            <a:r>
              <a:rPr lang="fr-FR" altLang="fr-FR" sz="3200" dirty="0" smtClean="0"/>
              <a:t>Aide financière </a:t>
            </a:r>
            <a:r>
              <a:rPr lang="fr-FR" altLang="fr-FR" sz="3200" dirty="0" err="1" smtClean="0"/>
              <a:t>FFBaD</a:t>
            </a:r>
            <a:r>
              <a:rPr lang="fr-FR" altLang="fr-FR" sz="3200" dirty="0" smtClean="0"/>
              <a:t> pour déplacements</a:t>
            </a:r>
          </a:p>
        </p:txBody>
      </p:sp>
    </p:spTree>
    <p:extLst>
      <p:ext uri="{BB962C8B-B14F-4D97-AF65-F5344CB8AC3E}">
        <p14:creationId xmlns:p14="http://schemas.microsoft.com/office/powerpoint/2010/main" val="1097425999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39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ulle ronde 7"/>
          <p:cNvSpPr/>
          <p:nvPr/>
        </p:nvSpPr>
        <p:spPr bwMode="auto">
          <a:xfrm>
            <a:off x="1691680" y="1348282"/>
            <a:ext cx="5256584" cy="1000598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1556779"/>
            <a:ext cx="5255815" cy="72010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>
                <a:solidFill>
                  <a:schemeClr val="bg1"/>
                </a:solidFill>
              </a:rPr>
              <a:t>Phase Nationale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intercomités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18407" y="2420888"/>
            <a:ext cx="8825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altLang="fr-FR" sz="3600" dirty="0" smtClean="0"/>
              <a:t>12 meilleures équipes en finale (N°1 et 2 des poules Excellence)</a:t>
            </a:r>
          </a:p>
          <a:p>
            <a:pPr marL="285750" indent="-285750">
              <a:buFontTx/>
              <a:buChar char="-"/>
            </a:pPr>
            <a:r>
              <a:rPr lang="fr-FR" altLang="fr-FR" sz="3600" dirty="0" smtClean="0"/>
              <a:t>Lieu de la Finale sur candidature</a:t>
            </a:r>
          </a:p>
          <a:p>
            <a:pPr marL="285750" indent="-285750">
              <a:buFontTx/>
              <a:buChar char="-"/>
            </a:pPr>
            <a:r>
              <a:rPr lang="fr-FR" altLang="fr-FR" sz="3600" dirty="0" smtClean="0"/>
              <a:t>Autres équipes : barrages géographiques pour divisions N+1 entre : </a:t>
            </a:r>
          </a:p>
          <a:p>
            <a:pPr marL="285750" indent="-285750">
              <a:buFont typeface="Wingdings"/>
              <a:buChar char="Ø"/>
            </a:pPr>
            <a:r>
              <a:rPr lang="fr-FR" altLang="fr-FR" sz="3600" dirty="0" smtClean="0"/>
              <a:t>3 et 4 excellence et 1 et 2 honneur</a:t>
            </a:r>
          </a:p>
          <a:p>
            <a:pPr marL="285750" indent="-285750">
              <a:buFont typeface="Wingdings"/>
              <a:buChar char="Ø"/>
            </a:pPr>
            <a:r>
              <a:rPr lang="fr-FR" altLang="fr-FR" sz="3600" dirty="0" smtClean="0"/>
              <a:t>3 et 4 honneur et 1 et 2 promotion</a:t>
            </a:r>
          </a:p>
          <a:p>
            <a:r>
              <a:rPr lang="fr-FR" altLang="fr-FR" sz="3600" dirty="0" smtClean="0"/>
              <a:t>- Aide financière </a:t>
            </a:r>
            <a:r>
              <a:rPr lang="fr-FR" altLang="fr-FR" sz="3600" dirty="0" err="1" smtClean="0"/>
              <a:t>FFBaD</a:t>
            </a:r>
            <a:r>
              <a:rPr lang="fr-FR" altLang="fr-FR" sz="3600" dirty="0" smtClean="0"/>
              <a:t> pour déplacement</a:t>
            </a:r>
          </a:p>
        </p:txBody>
      </p:sp>
    </p:spTree>
    <p:extLst>
      <p:ext uri="{BB962C8B-B14F-4D97-AF65-F5344CB8AC3E}">
        <p14:creationId xmlns:p14="http://schemas.microsoft.com/office/powerpoint/2010/main" val="15300521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39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ulle ronde 9"/>
          <p:cNvSpPr/>
          <p:nvPr/>
        </p:nvSpPr>
        <p:spPr bwMode="auto">
          <a:xfrm>
            <a:off x="5902031" y="1948377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" name="Bulle ronde 3"/>
          <p:cNvSpPr/>
          <p:nvPr/>
        </p:nvSpPr>
        <p:spPr bwMode="auto">
          <a:xfrm>
            <a:off x="287908" y="1866031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rgbClr val="FFFFFF"/>
                </a:solidFill>
              </a:rPr>
              <a:t>Les intercomités :</a:t>
            </a:r>
          </a:p>
          <a:p>
            <a:r>
              <a:rPr lang="fr-FR" altLang="fr-FR" dirty="0" smtClean="0">
                <a:solidFill>
                  <a:srgbClr val="FFFFFF"/>
                </a:solidFill>
              </a:rPr>
              <a:t>demain</a:t>
            </a:r>
            <a:endParaRPr lang="fr-FR" altLang="fr-FR" dirty="0">
              <a:solidFill>
                <a:srgbClr val="FFFF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059832" y="40050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>
                <a:solidFill>
                  <a:srgbClr val="FFFFFF"/>
                </a:solidFill>
              </a:rPr>
              <a:t>Pour les entraîneurs : </a:t>
            </a:r>
            <a:endParaRPr lang="fr-FR" altLang="fr-FR" b="1" dirty="0" smtClean="0">
              <a:solidFill>
                <a:srgbClr val="FFFFFF"/>
              </a:solidFill>
            </a:endParaRP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85399" y="2787246"/>
            <a:ext cx="280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sz="3200" b="1" dirty="0" smtClean="0">
                <a:solidFill>
                  <a:srgbClr val="FFFFFF"/>
                </a:solidFill>
              </a:rPr>
              <a:t>Remarques</a:t>
            </a:r>
            <a:endParaRPr lang="fr-FR" altLang="fr-FR" sz="3200" dirty="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8313" y="2636912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Questions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4005064"/>
            <a:ext cx="18859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83146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8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ulle ronde 7"/>
          <p:cNvSpPr/>
          <p:nvPr/>
        </p:nvSpPr>
        <p:spPr bwMode="auto">
          <a:xfrm>
            <a:off x="1691680" y="1348282"/>
            <a:ext cx="5256584" cy="1000598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1556779"/>
            <a:ext cx="5255815" cy="72010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>
                <a:solidFill>
                  <a:schemeClr val="bg1"/>
                </a:solidFill>
              </a:rPr>
              <a:t>Points selon adversaire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Classements : </a:t>
            </a:r>
          </a:p>
          <a:p>
            <a:r>
              <a:rPr lang="fr-FR" altLang="fr-FR" dirty="0" smtClean="0">
                <a:solidFill>
                  <a:schemeClr val="bg1"/>
                </a:solidFill>
              </a:rPr>
              <a:t>aujourd’hui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18407" y="2483018"/>
            <a:ext cx="864608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altLang="fr-FR" sz="3200" dirty="0" smtClean="0"/>
              <a:t>Moyenne calculée avec des notes de différentes valeurs selon le classement de l’adversaire battu</a:t>
            </a:r>
          </a:p>
          <a:p>
            <a:pPr marL="571500" indent="-571500">
              <a:buFontTx/>
              <a:buChar char="-"/>
            </a:pPr>
            <a:r>
              <a:rPr lang="fr-FR" altLang="fr-FR" sz="3200" dirty="0" smtClean="0"/>
              <a:t>Une défaite vaut un 0 dans la moyenne</a:t>
            </a:r>
          </a:p>
          <a:p>
            <a:pPr marL="571500" indent="-571500">
              <a:buFontTx/>
              <a:buChar char="-"/>
            </a:pPr>
            <a:r>
              <a:rPr lang="fr-FR" altLang="fr-FR" sz="3200" dirty="0" smtClean="0"/>
              <a:t>Moyenne calculée avec toutes les défaites + les meilleures victoires et un minimum de 12 matchs en tout</a:t>
            </a:r>
          </a:p>
          <a:p>
            <a:pPr marL="571500" indent="-571500">
              <a:buFontTx/>
              <a:buChar char="-"/>
            </a:pPr>
            <a:r>
              <a:rPr lang="fr-FR" altLang="fr-FR" sz="3200" dirty="0" smtClean="0"/>
              <a:t>Classement changé 2 fois par saison</a:t>
            </a:r>
          </a:p>
        </p:txBody>
      </p:sp>
    </p:spTree>
    <p:extLst>
      <p:ext uri="{BB962C8B-B14F-4D97-AF65-F5344CB8AC3E}">
        <p14:creationId xmlns:p14="http://schemas.microsoft.com/office/powerpoint/2010/main" val="208543338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39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ulle ronde 7"/>
          <p:cNvSpPr/>
          <p:nvPr/>
        </p:nvSpPr>
        <p:spPr bwMode="auto">
          <a:xfrm>
            <a:off x="5220072" y="1637183"/>
            <a:ext cx="3168352" cy="639690"/>
          </a:xfrm>
          <a:prstGeom prst="wedgeEllipseCallout">
            <a:avLst>
              <a:gd name="adj1" fmla="val -14913"/>
              <a:gd name="adj2" fmla="val 34060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" name="Bulle ronde 1"/>
          <p:cNvSpPr/>
          <p:nvPr/>
        </p:nvSpPr>
        <p:spPr bwMode="auto">
          <a:xfrm>
            <a:off x="1187624" y="1637183"/>
            <a:ext cx="2808312" cy="639690"/>
          </a:xfrm>
          <a:prstGeom prst="wedgeEllipseCallout">
            <a:avLst>
              <a:gd name="adj1" fmla="val -14913"/>
              <a:gd name="adj2" fmla="val 34060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848022" y="1628800"/>
            <a:ext cx="4044458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sz="2800" b="1" dirty="0" smtClean="0">
                <a:solidFill>
                  <a:schemeClr val="bg1"/>
                </a:solidFill>
              </a:rPr>
              <a:t>Inconvénients</a:t>
            </a:r>
          </a:p>
          <a:p>
            <a:pPr algn="ctr">
              <a:buFontTx/>
              <a:buNone/>
            </a:pPr>
            <a:endParaRPr lang="fr-FR" altLang="fr-FR" sz="7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fr-FR" altLang="fr-FR" sz="2800" dirty="0" smtClean="0"/>
              <a:t>Défaites trop pénalisantes</a:t>
            </a:r>
          </a:p>
          <a:p>
            <a:pPr>
              <a:buFontTx/>
              <a:buChar char="-"/>
            </a:pPr>
            <a:r>
              <a:rPr lang="fr-FR" altLang="fr-FR" sz="2800" dirty="0" smtClean="0"/>
              <a:t>Incitation à faire peu de tournois ou des tournois « faciles »</a:t>
            </a:r>
          </a:p>
          <a:p>
            <a:pPr>
              <a:buFontTx/>
              <a:buChar char="-"/>
            </a:pPr>
            <a:r>
              <a:rPr lang="fr-FR" altLang="fr-FR" sz="2800" dirty="0" smtClean="0"/>
              <a:t>Tournois à l’international faussant tout</a:t>
            </a:r>
          </a:p>
          <a:p>
            <a:pPr>
              <a:buFontTx/>
              <a:buChar char="-"/>
            </a:pPr>
            <a:r>
              <a:rPr lang="fr-FR" altLang="fr-FR" sz="2800" dirty="0" smtClean="0"/>
              <a:t>Peu de changements dans la saison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9551" y="1628800"/>
            <a:ext cx="404445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fr-FR" altLang="fr-FR" b="1" kern="0" dirty="0" smtClean="0">
                <a:solidFill>
                  <a:schemeClr val="bg1"/>
                </a:solidFill>
              </a:rPr>
              <a:t>Avantages</a:t>
            </a:r>
          </a:p>
          <a:p>
            <a:pPr algn="ctr">
              <a:buFontTx/>
              <a:buNone/>
            </a:pPr>
            <a:endParaRPr lang="fr-FR" altLang="fr-FR" sz="1200" b="1" kern="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fr-FR" altLang="fr-FR" sz="2800" kern="0" dirty="0" smtClean="0"/>
              <a:t>Perf valorisées</a:t>
            </a:r>
          </a:p>
          <a:p>
            <a:pPr>
              <a:buFontTx/>
              <a:buChar char="-"/>
            </a:pPr>
            <a:r>
              <a:rPr lang="fr-FR" altLang="fr-FR" sz="2800" kern="0" dirty="0" smtClean="0"/>
              <a:t>Pas besoin de faire trop de tournois</a:t>
            </a:r>
          </a:p>
          <a:p>
            <a:pPr>
              <a:buFontTx/>
              <a:buChar char="-"/>
            </a:pPr>
            <a:r>
              <a:rPr lang="fr-FR" altLang="fr-FR" sz="2800" kern="0" dirty="0" smtClean="0"/>
              <a:t>Peu de changements dans la saison</a:t>
            </a:r>
          </a:p>
          <a:p>
            <a:pPr>
              <a:buFontTx/>
              <a:buChar char="-"/>
            </a:pPr>
            <a:endParaRPr lang="fr-FR" altLang="fr-FR" kern="0" dirty="0" smtClean="0"/>
          </a:p>
        </p:txBody>
      </p:sp>
      <p:cxnSp>
        <p:nvCxnSpPr>
          <p:cNvPr id="4" name="Connecteur droit 3"/>
          <p:cNvCxnSpPr/>
          <p:nvPr/>
        </p:nvCxnSpPr>
        <p:spPr bwMode="auto">
          <a:xfrm>
            <a:off x="4788024" y="1412776"/>
            <a:ext cx="0" cy="511256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20713" y="4462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Classements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Aujourd’hui</a:t>
            </a:r>
          </a:p>
        </p:txBody>
      </p:sp>
    </p:spTree>
    <p:extLst>
      <p:ext uri="{BB962C8B-B14F-4D97-AF65-F5344CB8AC3E}">
        <p14:creationId xmlns:p14="http://schemas.microsoft.com/office/powerpoint/2010/main" val="207033817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ulle ronde 9"/>
          <p:cNvSpPr/>
          <p:nvPr/>
        </p:nvSpPr>
        <p:spPr bwMode="auto">
          <a:xfrm>
            <a:off x="3059832" y="1420290"/>
            <a:ext cx="2952328" cy="640558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20713" y="4462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Classements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95325"/>
            <a:ext cx="8229600" cy="5102027"/>
          </a:xfrm>
        </p:spPr>
        <p:txBody>
          <a:bodyPr/>
          <a:lstStyle/>
          <a:p>
            <a:pPr marL="0" indent="0" algn="ctr">
              <a:buNone/>
            </a:pPr>
            <a:r>
              <a:rPr lang="fr-FR" sz="2800" b="1" dirty="0" smtClean="0">
                <a:solidFill>
                  <a:schemeClr val="bg1"/>
                </a:solidFill>
              </a:rPr>
              <a:t>Pourquoi ?</a:t>
            </a:r>
          </a:p>
          <a:p>
            <a:pPr marL="0" indent="0">
              <a:buNone/>
            </a:pPr>
            <a:endParaRPr lang="fr-FR" sz="600" dirty="0" smtClean="0"/>
          </a:p>
          <a:p>
            <a:pPr>
              <a:buFontTx/>
              <a:buChar char="-"/>
            </a:pPr>
            <a:r>
              <a:rPr lang="fr-FR" sz="2800" dirty="0" smtClean="0"/>
              <a:t>Avoir un classement plus révélateur du niveau de jeu réel</a:t>
            </a:r>
          </a:p>
          <a:p>
            <a:pPr>
              <a:buFontTx/>
              <a:buChar char="-"/>
            </a:pPr>
            <a:r>
              <a:rPr lang="fr-FR" sz="2800" dirty="0" smtClean="0"/>
              <a:t>Inciter et valoriser les joueurs qui vont chercher de l’opposition sur les gros tournois</a:t>
            </a:r>
          </a:p>
          <a:p>
            <a:pPr>
              <a:buFontTx/>
              <a:buChar char="-"/>
            </a:pPr>
            <a:r>
              <a:rPr lang="fr-FR" sz="2800" dirty="0" smtClean="0"/>
              <a:t>Diminuer la perte de points sur les défaites</a:t>
            </a:r>
          </a:p>
          <a:p>
            <a:pPr>
              <a:buFontTx/>
              <a:buChar char="-"/>
            </a:pPr>
            <a:r>
              <a:rPr lang="fr-FR" sz="2800" dirty="0" smtClean="0"/>
              <a:t>Harmoniser le classement national avec l’international</a:t>
            </a:r>
          </a:p>
          <a:p>
            <a:pPr>
              <a:buFontTx/>
              <a:buChar char="-"/>
            </a:pPr>
            <a:r>
              <a:rPr lang="fr-FR" sz="2800" dirty="0" smtClean="0"/>
              <a:t>Ne pas pénaliser les joueurs faisant beaucoup de tournois</a:t>
            </a:r>
          </a:p>
          <a:p>
            <a:pPr>
              <a:buFontTx/>
              <a:buChar char="-"/>
            </a:pPr>
            <a:r>
              <a:rPr lang="fr-FR" sz="2800" dirty="0" smtClean="0"/>
              <a:t>Valoriser les compétitions fédérales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50606132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lle ronde 3"/>
          <p:cNvSpPr/>
          <p:nvPr/>
        </p:nvSpPr>
        <p:spPr bwMode="auto">
          <a:xfrm>
            <a:off x="3275856" y="1484784"/>
            <a:ext cx="2592288" cy="648072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20713" y="4462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Classements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95325"/>
            <a:ext cx="8229600" cy="5102027"/>
          </a:xfrm>
        </p:spPr>
        <p:txBody>
          <a:bodyPr/>
          <a:lstStyle/>
          <a:p>
            <a:pPr marL="0" indent="0" algn="ctr">
              <a:buNone/>
            </a:pPr>
            <a:r>
              <a:rPr lang="fr-FR" sz="3600" b="1" dirty="0" smtClean="0">
                <a:solidFill>
                  <a:schemeClr val="bg1"/>
                </a:solidFill>
              </a:rPr>
              <a:t>Quand ?</a:t>
            </a:r>
          </a:p>
          <a:p>
            <a:pPr>
              <a:buFontTx/>
              <a:buChar char="-"/>
            </a:pPr>
            <a:r>
              <a:rPr lang="fr-FR" sz="3600" dirty="0" smtClean="0"/>
              <a:t>Saison 2013-2014 : test sur l’ensemble des licenciés</a:t>
            </a:r>
          </a:p>
          <a:p>
            <a:pPr>
              <a:buFontTx/>
              <a:buChar char="-"/>
            </a:pPr>
            <a:r>
              <a:rPr lang="fr-FR" sz="3600" dirty="0" smtClean="0"/>
              <a:t>Septembre 2014 : futur classement consultable en parallèle de l’actuel</a:t>
            </a:r>
          </a:p>
          <a:p>
            <a:pPr>
              <a:buFontTx/>
              <a:buChar char="-"/>
            </a:pPr>
            <a:r>
              <a:rPr lang="fr-FR" sz="3600" dirty="0" smtClean="0"/>
              <a:t>Septembre 2015 : abandon de l’actuel et mise en place du nouveau classement</a:t>
            </a:r>
          </a:p>
        </p:txBody>
      </p:sp>
    </p:spTree>
    <p:extLst>
      <p:ext uri="{BB962C8B-B14F-4D97-AF65-F5344CB8AC3E}">
        <p14:creationId xmlns:p14="http://schemas.microsoft.com/office/powerpoint/2010/main" val="111990773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fr-FR" altLang="fr-FR" b="1" dirty="0" smtClean="0"/>
          </a:p>
          <a:p>
            <a:pPr algn="ctr">
              <a:buFontTx/>
              <a:buNone/>
            </a:pPr>
            <a:r>
              <a:rPr lang="fr-FR" altLang="fr-FR" b="1" dirty="0" smtClean="0"/>
              <a:t>Les Surclassements</a:t>
            </a:r>
          </a:p>
          <a:p>
            <a:pPr algn="ctr">
              <a:buFontTx/>
              <a:buNone/>
            </a:pPr>
            <a:endParaRPr lang="fr-FR" altLang="fr-FR" b="1" dirty="0"/>
          </a:p>
          <a:p>
            <a:pPr algn="ctr">
              <a:buFontTx/>
              <a:buNone/>
            </a:pPr>
            <a:r>
              <a:rPr lang="fr-FR" altLang="fr-FR" b="1" dirty="0" smtClean="0"/>
              <a:t>Les Intercomités</a:t>
            </a:r>
          </a:p>
          <a:p>
            <a:pPr algn="ctr">
              <a:buFontTx/>
              <a:buNone/>
            </a:pPr>
            <a:endParaRPr lang="fr-FR" altLang="fr-FR" b="1" dirty="0"/>
          </a:p>
          <a:p>
            <a:pPr algn="ctr">
              <a:buFontTx/>
              <a:buNone/>
            </a:pPr>
            <a:r>
              <a:rPr lang="fr-FR" altLang="fr-FR" b="1" dirty="0" smtClean="0"/>
              <a:t>Le nouveau Classement</a:t>
            </a:r>
            <a:endParaRPr lang="fr-FR" altLang="fr-FR" b="1" dirty="0"/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Sommaire</a:t>
            </a:r>
            <a:endParaRPr lang="fr-FR" alt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3634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20713" y="4462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Classements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205189"/>
              </p:ext>
            </p:extLst>
          </p:nvPr>
        </p:nvGraphicFramePr>
        <p:xfrm>
          <a:off x="107505" y="1340764"/>
          <a:ext cx="8928991" cy="5480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5329"/>
                <a:gridCol w="3461831"/>
                <a:gridCol w="3461831"/>
              </a:tblGrid>
              <a:tr h="1800204">
                <a:tc gridSpan="3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Valeur du Tableau "C" </a:t>
                      </a:r>
                      <a:br>
                        <a:rPr lang="fr-FR" sz="1600" dirty="0">
                          <a:effectLst/>
                        </a:rPr>
                      </a:br>
                      <a:r>
                        <a:rPr lang="fr-FR" sz="1600" dirty="0">
                          <a:effectLst/>
                        </a:rPr>
                        <a:t>Moyenne des N participants / Moyenne des N Top Français </a:t>
                      </a:r>
                      <a:br>
                        <a:rPr lang="fr-FR" sz="1600" dirty="0">
                          <a:effectLst/>
                        </a:rPr>
                      </a:br>
                      <a:r>
                        <a:rPr lang="fr-FR" sz="1600" dirty="0">
                          <a:effectLst/>
                        </a:rPr>
                        <a:t>Compétitions fédérales: multiplié par 2500 </a:t>
                      </a:r>
                      <a:br>
                        <a:rPr lang="fr-FR" sz="1600" dirty="0">
                          <a:effectLst/>
                        </a:rPr>
                      </a:br>
                      <a:r>
                        <a:rPr lang="fr-FR" sz="1600" dirty="0">
                          <a:effectLst/>
                        </a:rPr>
                        <a:t>Tournois Clubs: multiplié par 2000 </a:t>
                      </a:r>
                      <a:br>
                        <a:rPr lang="fr-FR" sz="1600" dirty="0">
                          <a:effectLst/>
                        </a:rPr>
                      </a:br>
                      <a:r>
                        <a:rPr lang="fr-FR" sz="1600" dirty="0" err="1">
                          <a:effectLst/>
                        </a:rPr>
                        <a:t>InterClubs</a:t>
                      </a:r>
                      <a:r>
                        <a:rPr lang="fr-FR" sz="1600" dirty="0">
                          <a:effectLst/>
                        </a:rPr>
                        <a:t>: le joueur </a:t>
                      </a:r>
                      <a:r>
                        <a:rPr lang="fr-FR" sz="1600" dirty="0" smtClean="0">
                          <a:effectLst/>
                        </a:rPr>
                        <a:t>gagne </a:t>
                      </a:r>
                      <a:r>
                        <a:rPr lang="fr-FR" sz="1600" dirty="0">
                          <a:effectLst/>
                        </a:rPr>
                        <a:t>les points de </a:t>
                      </a:r>
                      <a:r>
                        <a:rPr lang="fr-FR" sz="1600" dirty="0" smtClean="0">
                          <a:effectLst/>
                        </a:rPr>
                        <a:t>l'adversaire divisé par 8</a:t>
                      </a:r>
                      <a:r>
                        <a:rPr lang="fr-FR" sz="1600" dirty="0">
                          <a:effectLst/>
                        </a:rPr>
                        <a:t/>
                      </a:r>
                      <a:br>
                        <a:rPr lang="fr-FR" sz="1600" dirty="0">
                          <a:effectLst/>
                        </a:rPr>
                      </a:br>
                      <a:r>
                        <a:rPr lang="fr-FR" sz="1600" dirty="0" err="1">
                          <a:effectLst/>
                        </a:rPr>
                        <a:t>PromoBaD</a:t>
                      </a:r>
                      <a:r>
                        <a:rPr lang="fr-FR" sz="1600" dirty="0">
                          <a:effectLst/>
                        </a:rPr>
                        <a:t>: Valeur fixe 1 point</a:t>
                      </a:r>
                      <a:endParaRPr lang="fr-FR" sz="14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33877" marR="33877" marT="33877" marB="33877"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65044" marR="65044" marT="32522" marB="32522"/>
                </a:tc>
                <a:tc hMerge="1"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65044" marR="65044" marT="32522" marB="32522"/>
                </a:tc>
              </a:tr>
              <a:tr h="476971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Indice "I" : Rang du joueur dans le tableau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33877" marR="33877" marT="33877" marB="33877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5044" marR="65044" marT="32522" marB="325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5044" marR="65044" marT="32522" marB="325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Stade atteint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Rang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" I "coeff*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Vainqueur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1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1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Finaliste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2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0,87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1/2 F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3/4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0,67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1/4 F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5/8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0,50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1/8 F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9/16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0,33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1/16 F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17/32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0,28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1/32 F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33/64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0,22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1/64 F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65/128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0,19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1/128 F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129/256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0,15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1/256 F</a:t>
                      </a:r>
                      <a:endParaRPr lang="fr-FR" sz="120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257/512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0,10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Tous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</a:rPr>
                        <a:t>0 victoire</a:t>
                      </a:r>
                      <a:endParaRPr lang="fr-FR" sz="12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0,0001 pts</a:t>
                      </a:r>
                      <a:endParaRPr lang="fr-FR" sz="12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6775" marR="6775" marT="6775" marB="67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017584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ulle ronde 4"/>
          <p:cNvSpPr/>
          <p:nvPr/>
        </p:nvSpPr>
        <p:spPr bwMode="auto">
          <a:xfrm>
            <a:off x="1691680" y="1420290"/>
            <a:ext cx="5400600" cy="640558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20713" y="4462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Classements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7504" y="1484784"/>
            <a:ext cx="885698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Calcul de la moyenne du joueur :</a:t>
            </a:r>
          </a:p>
          <a:p>
            <a:pPr algn="ctr"/>
            <a:endParaRPr lang="fr-FR" sz="2400" dirty="0" smtClean="0"/>
          </a:p>
          <a:p>
            <a:pPr marL="285750" indent="-285750">
              <a:buFontTx/>
              <a:buChar char="-"/>
            </a:pPr>
            <a:r>
              <a:rPr lang="fr-FR" sz="2400" dirty="0" smtClean="0"/>
              <a:t>Points marqués sur un tournoi = </a:t>
            </a:r>
          </a:p>
          <a:p>
            <a:pPr algn="ctr"/>
            <a:r>
              <a:rPr lang="fr-FR" sz="2400" dirty="0" smtClean="0"/>
              <a:t>« C (valeur tournoi) x I (coefficient du stade atteint) »</a:t>
            </a:r>
          </a:p>
          <a:p>
            <a:pPr algn="ctr"/>
            <a:endParaRPr lang="fr-FR" sz="1400" dirty="0" smtClean="0"/>
          </a:p>
          <a:p>
            <a:pPr marL="285750" indent="-285750">
              <a:buFontTx/>
              <a:buChar char="-"/>
            </a:pPr>
            <a:r>
              <a:rPr lang="fr-FR" sz="2400" dirty="0" smtClean="0"/>
              <a:t>Moyenne = sommes des 8 meilleurs tournois (pas de division)</a:t>
            </a:r>
          </a:p>
          <a:p>
            <a:endParaRPr lang="fr-FR" sz="1200" dirty="0" smtClean="0"/>
          </a:p>
          <a:p>
            <a:pPr marL="285750" indent="-285750">
              <a:buFontTx/>
              <a:buChar char="-"/>
            </a:pPr>
            <a:r>
              <a:rPr lang="fr-FR" sz="2400" dirty="0" smtClean="0"/>
              <a:t>Ajustement si moins de 8 tournois :</a:t>
            </a:r>
          </a:p>
          <a:p>
            <a:pPr lvl="1"/>
            <a:r>
              <a:rPr lang="fr-FR" sz="2400" dirty="0" smtClean="0"/>
              <a:t>1 </a:t>
            </a:r>
            <a:r>
              <a:rPr lang="fr-FR" sz="2400" dirty="0"/>
              <a:t>manquant : </a:t>
            </a:r>
            <a:r>
              <a:rPr lang="fr-FR" sz="2400" dirty="0" smtClean="0"/>
              <a:t>  +</a:t>
            </a:r>
            <a:r>
              <a:rPr lang="fr-FR" sz="2400" dirty="0"/>
              <a:t>80% de la moyenne des 7 meilleurs</a:t>
            </a:r>
            <a:br>
              <a:rPr lang="fr-FR" sz="2400" dirty="0"/>
            </a:br>
            <a:r>
              <a:rPr lang="fr-FR" sz="2400" dirty="0"/>
              <a:t>2 manquants : +140% de la moyenne des 6 meilleurs</a:t>
            </a:r>
            <a:br>
              <a:rPr lang="fr-FR" sz="2400" dirty="0"/>
            </a:br>
            <a:r>
              <a:rPr lang="fr-FR" sz="2400" dirty="0"/>
              <a:t>3 manquants : +180% de la moyenne des 5 meilleurs</a:t>
            </a:r>
            <a:br>
              <a:rPr lang="fr-FR" sz="2400" dirty="0"/>
            </a:br>
            <a:r>
              <a:rPr lang="fr-FR" sz="2400" dirty="0"/>
              <a:t>4 manquants : +200% de la moyenne des 4 meilleurs</a:t>
            </a:r>
            <a:br>
              <a:rPr lang="fr-FR" sz="2400" dirty="0"/>
            </a:br>
            <a:r>
              <a:rPr lang="fr-FR" sz="2400" dirty="0"/>
              <a:t>5 manquants : +200% de la moyenne des 3 meilleurs</a:t>
            </a:r>
            <a:br>
              <a:rPr lang="fr-FR" sz="2400" dirty="0"/>
            </a:br>
            <a:r>
              <a:rPr lang="fr-FR" sz="2400" dirty="0"/>
              <a:t>6 manquants : +200% de la moyenne des 2 meilleurs</a:t>
            </a:r>
            <a:br>
              <a:rPr lang="fr-FR" sz="2400" dirty="0"/>
            </a:br>
            <a:r>
              <a:rPr lang="fr-FR" sz="2400" dirty="0"/>
              <a:t>1 seul : </a:t>
            </a:r>
            <a:r>
              <a:rPr lang="fr-FR" sz="2400" dirty="0" smtClean="0"/>
              <a:t>           +</a:t>
            </a:r>
            <a:r>
              <a:rPr lang="fr-FR" sz="2400" dirty="0"/>
              <a:t>200% de ce résultat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730040905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20713" y="4462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Classements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032415"/>
              </p:ext>
            </p:extLst>
          </p:nvPr>
        </p:nvGraphicFramePr>
        <p:xfrm>
          <a:off x="107504" y="1340768"/>
          <a:ext cx="8928992" cy="547260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76264"/>
                <a:gridCol w="1738536"/>
                <a:gridCol w="2057400"/>
                <a:gridCol w="2756792"/>
              </a:tblGrid>
              <a:tr h="31823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Niveau de Jeu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</a:rPr>
                        <a:t>Serie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Classement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Seuil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Top mondial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E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</a:rPr>
                        <a:t>E1</a:t>
                      </a:r>
                      <a:endParaRPr lang="fr-FR" sz="1800" b="1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8000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Elite International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</a:rPr>
                        <a:t>N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N1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4000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Elite National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N2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1200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National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N3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600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Pré National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</a:rPr>
                        <a:t>R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R1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300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Excellence région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R2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128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Honneur région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R3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64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Pré régional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</a:rPr>
                        <a:t>D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D1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32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Excellence </a:t>
                      </a:r>
                      <a:r>
                        <a:rPr lang="fr-FR" sz="1400" dirty="0" smtClean="0">
                          <a:effectLst/>
                        </a:rPr>
                        <a:t>département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D2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16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Honneur département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D3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8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Excellence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S1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4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Honneur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S2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2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49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Promotion</a:t>
                      </a:r>
                      <a:endParaRPr lang="fr-FR" sz="1200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S3</a:t>
                      </a:r>
                      <a:endParaRPr lang="fr-FR" sz="18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1</a:t>
                      </a:r>
                      <a:endParaRPr lang="fr-FR" sz="1400" b="1" dirty="0">
                        <a:effectLst/>
                        <a:latin typeface="Verdana"/>
                        <a:ea typeface="Garamond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90773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lle ronde 3"/>
          <p:cNvSpPr/>
          <p:nvPr/>
        </p:nvSpPr>
        <p:spPr bwMode="auto">
          <a:xfrm>
            <a:off x="3059832" y="1348282"/>
            <a:ext cx="3024336" cy="784574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20713" y="4462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Classements :</a:t>
            </a:r>
            <a:endParaRPr lang="fr-FR" altLang="fr-FR" dirty="0">
              <a:solidFill>
                <a:schemeClr val="bg1"/>
              </a:solidFill>
            </a:endParaRP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7504" y="1484784"/>
            <a:ext cx="885698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Conséquences</a:t>
            </a:r>
          </a:p>
          <a:p>
            <a:pPr algn="ctr"/>
            <a:endParaRPr lang="fr-FR" sz="2400" dirty="0" smtClean="0"/>
          </a:p>
          <a:p>
            <a:pPr marL="342900" indent="-342900">
              <a:buFontTx/>
              <a:buChar char="-"/>
            </a:pPr>
            <a:r>
              <a:rPr lang="fr-FR" sz="2400" dirty="0" smtClean="0"/>
              <a:t>On peut faire autant de tournois qu’on veut et chercher à améliorer notre 8</a:t>
            </a:r>
            <a:r>
              <a:rPr lang="fr-FR" sz="2400" baseline="30000" dirty="0" smtClean="0"/>
              <a:t>e</a:t>
            </a:r>
            <a:r>
              <a:rPr lang="fr-FR" sz="2400" dirty="0" smtClean="0"/>
              <a:t> meilleur résultat</a:t>
            </a:r>
          </a:p>
          <a:p>
            <a:pPr marL="342900" indent="-342900">
              <a:buFontTx/>
              <a:buChar char="-"/>
            </a:pPr>
            <a:r>
              <a:rPr lang="fr-FR" sz="2400" dirty="0" smtClean="0"/>
              <a:t>Il faudra bien choisir ses tournois et ne plus chercher la victoire systématique</a:t>
            </a:r>
          </a:p>
          <a:p>
            <a:pPr marL="342900" indent="-342900">
              <a:buFontTx/>
              <a:buChar char="-"/>
            </a:pPr>
            <a:r>
              <a:rPr lang="fr-FR" sz="2400" dirty="0" smtClean="0"/>
              <a:t>Attention à ne pas délaisser le circuit fédéral (TDJ, TRJ, TIJ) pour les tournois adultes car les compétitions fédérales rapportent davantage de points (</a:t>
            </a:r>
            <a:r>
              <a:rPr lang="fr-FR" sz="2400" dirty="0" err="1" smtClean="0"/>
              <a:t>coef</a:t>
            </a:r>
            <a:r>
              <a:rPr lang="fr-FR" sz="2400" dirty="0" smtClean="0"/>
              <a:t> 2500 contre 2000)</a:t>
            </a:r>
          </a:p>
          <a:p>
            <a:pPr marL="342900" indent="-342900">
              <a:buFontTx/>
              <a:buChar char="-"/>
            </a:pPr>
            <a:r>
              <a:rPr lang="fr-FR" sz="2400" dirty="0" smtClean="0"/>
              <a:t>On passe de 12 matchs minimum à 8 tournois (ou 8 journées interclubs) minimum </a:t>
            </a:r>
          </a:p>
          <a:p>
            <a:pPr marL="342900" indent="-342900">
              <a:buFontTx/>
              <a:buChar char="-"/>
            </a:pPr>
            <a:r>
              <a:rPr lang="fr-FR" sz="2400" smtClean="0"/>
              <a:t>Classement </a:t>
            </a:r>
            <a:r>
              <a:rPr lang="fr-FR" sz="2400" dirty="0" smtClean="0"/>
              <a:t>mis à jour tous </a:t>
            </a:r>
            <a:r>
              <a:rPr lang="fr-FR" sz="2400" smtClean="0"/>
              <a:t>les weekends </a:t>
            </a:r>
            <a:r>
              <a:rPr lang="fr-FR" sz="2400" dirty="0" smtClean="0"/>
              <a:t>donc plus proche de l’état de forme actuel du joueur</a:t>
            </a:r>
          </a:p>
          <a:p>
            <a:pPr marL="342900" indent="-342900">
              <a:buFontTx/>
              <a:buChar char="-"/>
            </a:pPr>
            <a:endParaRPr lang="fr-FR" sz="2400" dirty="0" smtClean="0"/>
          </a:p>
          <a:p>
            <a:pPr marL="342900" indent="-342900">
              <a:buFontTx/>
              <a:buChar char="-"/>
            </a:pPr>
            <a:endParaRPr lang="fr-FR" sz="2400" dirty="0" smtClean="0"/>
          </a:p>
          <a:p>
            <a:pPr marL="342900" indent="-342900">
              <a:buFontTx/>
              <a:buChar char="-"/>
            </a:pPr>
            <a:endParaRPr lang="fr-FR" sz="2400" dirty="0" smtClean="0"/>
          </a:p>
          <a:p>
            <a:pPr algn="ctr"/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147923846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rgbClr val="FFFFFF"/>
                </a:solidFill>
              </a:rPr>
              <a:t>Les Classements :</a:t>
            </a:r>
          </a:p>
          <a:p>
            <a:r>
              <a:rPr lang="fr-FR" altLang="fr-FR" dirty="0" smtClean="0">
                <a:solidFill>
                  <a:srgbClr val="FFFFFF"/>
                </a:solidFill>
              </a:rPr>
              <a:t>demain</a:t>
            </a:r>
            <a:endParaRPr lang="fr-FR" altLang="fr-FR" dirty="0">
              <a:solidFill>
                <a:srgbClr val="FFFFFF"/>
              </a:solidFill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5902031" y="1948377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1" name="Bulle ronde 10"/>
          <p:cNvSpPr/>
          <p:nvPr/>
        </p:nvSpPr>
        <p:spPr bwMode="auto">
          <a:xfrm>
            <a:off x="287908" y="1866031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059832" y="40050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>
                <a:solidFill>
                  <a:srgbClr val="FFFFFF"/>
                </a:solidFill>
              </a:rPr>
              <a:t>Pour les entraîneurs : </a:t>
            </a:r>
            <a:endParaRPr lang="fr-FR" altLang="fr-FR" b="1" dirty="0" smtClean="0">
              <a:solidFill>
                <a:srgbClr val="FFFFFF"/>
              </a:solidFill>
            </a:endParaRP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5399" y="2787246"/>
            <a:ext cx="280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sz="3200" b="1" dirty="0" smtClean="0">
                <a:solidFill>
                  <a:srgbClr val="FFFFFF"/>
                </a:solidFill>
              </a:rPr>
              <a:t>Remarques</a:t>
            </a:r>
            <a:endParaRPr lang="fr-FR" altLang="fr-FR" sz="3200" dirty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68313" y="2636912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Questions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4005064"/>
            <a:ext cx="18859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719629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7" name="Espace réservé du contenu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2863" y="404813"/>
            <a:ext cx="1295400" cy="2173287"/>
          </a:xfrm>
        </p:spPr>
      </p:pic>
      <p:pic>
        <p:nvPicPr>
          <p:cNvPr id="113668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/>
          </p:cNvSpPr>
          <p:nvPr/>
        </p:nvSpPr>
        <p:spPr bwMode="auto">
          <a:xfrm>
            <a:off x="611188" y="2924175"/>
            <a:ext cx="822960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5400" b="1" dirty="0" smtClean="0"/>
              <a:t>Merci de votre attention</a:t>
            </a:r>
            <a:endParaRPr lang="fr-FR" altLang="fr-FR" sz="5400" b="1" dirty="0"/>
          </a:p>
        </p:txBody>
      </p:sp>
      <p:pic>
        <p:nvPicPr>
          <p:cNvPr id="113670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31567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ulle ronde 4"/>
          <p:cNvSpPr/>
          <p:nvPr/>
        </p:nvSpPr>
        <p:spPr bwMode="auto">
          <a:xfrm>
            <a:off x="2192822" y="1376117"/>
            <a:ext cx="4608512" cy="929827"/>
          </a:xfrm>
          <a:prstGeom prst="wedgeEllipseCallout">
            <a:avLst>
              <a:gd name="adj1" fmla="val -14711"/>
              <a:gd name="adj2" fmla="val 43260"/>
            </a:avLst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6792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>
                <a:solidFill>
                  <a:schemeClr val="bg1"/>
                </a:solidFill>
              </a:rPr>
              <a:t>Quelles catégories ?</a:t>
            </a:r>
          </a:p>
          <a:p>
            <a:pPr>
              <a:buFontTx/>
              <a:buNone/>
            </a:pPr>
            <a:endParaRPr lang="fr-FR" altLang="fr-FR" dirty="0" smtClean="0"/>
          </a:p>
          <a:p>
            <a:pPr>
              <a:buFontTx/>
              <a:buChar char="-"/>
            </a:pPr>
            <a:r>
              <a:rPr lang="fr-FR" altLang="fr-FR" dirty="0" smtClean="0"/>
              <a:t>Minibad &gt; Poussins</a:t>
            </a:r>
          </a:p>
          <a:p>
            <a:pPr>
              <a:buFontTx/>
              <a:buChar char="-"/>
            </a:pPr>
            <a:r>
              <a:rPr lang="fr-FR" altLang="fr-FR" dirty="0" smtClean="0"/>
              <a:t>Poussins &gt; Benjamins</a:t>
            </a:r>
          </a:p>
          <a:p>
            <a:pPr>
              <a:buFontTx/>
              <a:buChar char="-"/>
            </a:pPr>
            <a:r>
              <a:rPr lang="fr-FR" altLang="fr-FR" dirty="0" smtClean="0"/>
              <a:t>Jeunes &gt; simple ou double surclassement</a:t>
            </a:r>
          </a:p>
          <a:p>
            <a:pPr>
              <a:buFontTx/>
              <a:buChar char="-"/>
            </a:pPr>
            <a:r>
              <a:rPr lang="fr-FR" altLang="fr-FR" dirty="0" smtClean="0"/>
              <a:t>Minimes &gt; triple surclassement</a:t>
            </a:r>
          </a:p>
          <a:p>
            <a:pPr marL="0" indent="0">
              <a:buNone/>
            </a:pPr>
            <a:endParaRPr lang="fr-FR" altLang="fr-FR" dirty="0" smtClean="0"/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Surclassements : aujourd’hui</a:t>
            </a:r>
            <a:endParaRPr lang="fr-FR" alt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5164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ulle ronde 6"/>
          <p:cNvSpPr/>
          <p:nvPr/>
        </p:nvSpPr>
        <p:spPr bwMode="auto">
          <a:xfrm>
            <a:off x="1907704" y="1441496"/>
            <a:ext cx="5184576" cy="691360"/>
          </a:xfrm>
          <a:prstGeom prst="wedgeEllipseCallout">
            <a:avLst>
              <a:gd name="adj1" fmla="val -14711"/>
              <a:gd name="adj2" fmla="val 43260"/>
            </a:avLst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784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>
                <a:solidFill>
                  <a:schemeClr val="bg1"/>
                </a:solidFill>
              </a:rPr>
              <a:t>Quelles compétitions ?</a:t>
            </a:r>
          </a:p>
          <a:p>
            <a:pPr marL="0" indent="0">
              <a:buNone/>
            </a:pPr>
            <a:endParaRPr lang="fr-FR" altLang="fr-FR" sz="1200" dirty="0" smtClean="0"/>
          </a:p>
          <a:p>
            <a:pPr>
              <a:buFontTx/>
              <a:buChar char="-"/>
            </a:pPr>
            <a:r>
              <a:rPr lang="fr-FR" altLang="fr-FR" sz="2600" dirty="0" smtClean="0"/>
              <a:t>Autorisés sur toutes compétitions individuelles sauf :</a:t>
            </a:r>
          </a:p>
          <a:p>
            <a:pPr lvl="1">
              <a:buFont typeface="Wingdings"/>
              <a:buChar char="Ø"/>
            </a:pPr>
            <a:r>
              <a:rPr lang="fr-FR" altLang="fr-FR" sz="2600" dirty="0" smtClean="0"/>
              <a:t> France Jeunes</a:t>
            </a:r>
          </a:p>
          <a:p>
            <a:pPr lvl="1">
              <a:buFont typeface="Wingdings"/>
              <a:buChar char="Ø"/>
            </a:pPr>
            <a:r>
              <a:rPr lang="fr-FR" altLang="fr-FR" sz="2600" dirty="0"/>
              <a:t> </a:t>
            </a:r>
            <a:r>
              <a:rPr lang="fr-FR" altLang="fr-FR" sz="2600" dirty="0" smtClean="0"/>
              <a:t>Régional Jeunes</a:t>
            </a:r>
          </a:p>
          <a:p>
            <a:pPr lvl="1">
              <a:buFont typeface="Wingdings"/>
              <a:buChar char="Ø"/>
            </a:pPr>
            <a:r>
              <a:rPr lang="fr-FR" altLang="fr-FR" sz="2600" dirty="0"/>
              <a:t> </a:t>
            </a:r>
            <a:r>
              <a:rPr lang="fr-FR" altLang="fr-FR" sz="2600" dirty="0" smtClean="0"/>
              <a:t>Départemental Jeunes</a:t>
            </a:r>
          </a:p>
          <a:p>
            <a:pPr lvl="1">
              <a:buFont typeface="Wingdings"/>
              <a:buChar char="Ø"/>
            </a:pPr>
            <a:r>
              <a:rPr lang="fr-FR" altLang="fr-FR" sz="2600" dirty="0"/>
              <a:t> </a:t>
            </a:r>
            <a:r>
              <a:rPr lang="fr-FR" altLang="fr-FR" sz="2600" dirty="0" smtClean="0"/>
              <a:t>France Sénior : en dessous de cadet</a:t>
            </a:r>
          </a:p>
          <a:p>
            <a:pPr>
              <a:buFontTx/>
              <a:buChar char="-"/>
            </a:pPr>
            <a:r>
              <a:rPr lang="fr-FR" altLang="fr-FR" sz="2600" dirty="0" smtClean="0"/>
              <a:t>Autorisés en Interclubs :</a:t>
            </a:r>
          </a:p>
          <a:p>
            <a:pPr lvl="1">
              <a:buFont typeface="Wingdings"/>
              <a:buChar char="Ø"/>
            </a:pPr>
            <a:r>
              <a:rPr lang="fr-FR" altLang="fr-FR" sz="2600" dirty="0" smtClean="0"/>
              <a:t>National : à partir de cadet</a:t>
            </a:r>
          </a:p>
          <a:p>
            <a:pPr lvl="1">
              <a:buFont typeface="Wingdings"/>
              <a:buChar char="Ø"/>
            </a:pPr>
            <a:r>
              <a:rPr lang="fr-FR" altLang="fr-FR" sz="2600" dirty="0" smtClean="0"/>
              <a:t>Régional : à partir de minime</a:t>
            </a:r>
          </a:p>
          <a:p>
            <a:pPr lvl="1">
              <a:buFont typeface="Wingdings"/>
              <a:buChar char="Ø"/>
            </a:pPr>
            <a:r>
              <a:rPr lang="fr-FR" altLang="fr-FR" sz="2600" dirty="0" smtClean="0"/>
              <a:t>Départemental : à partir de cadet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Surclassements : aujourd’hui</a:t>
            </a:r>
            <a:endParaRPr lang="fr-FR" alt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39169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3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ulle ronde 7"/>
          <p:cNvSpPr/>
          <p:nvPr/>
        </p:nvSpPr>
        <p:spPr bwMode="auto">
          <a:xfrm>
            <a:off x="5220072" y="1637183"/>
            <a:ext cx="3168352" cy="639690"/>
          </a:xfrm>
          <a:prstGeom prst="wedgeEllipseCallout">
            <a:avLst>
              <a:gd name="adj1" fmla="val -14913"/>
              <a:gd name="adj2" fmla="val 34060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" name="Bulle ronde 1"/>
          <p:cNvSpPr/>
          <p:nvPr/>
        </p:nvSpPr>
        <p:spPr bwMode="auto">
          <a:xfrm>
            <a:off x="1187624" y="1637183"/>
            <a:ext cx="2808312" cy="639690"/>
          </a:xfrm>
          <a:prstGeom prst="wedgeEllipseCallout">
            <a:avLst>
              <a:gd name="adj1" fmla="val -14913"/>
              <a:gd name="adj2" fmla="val 34060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848022" y="1628800"/>
            <a:ext cx="4044458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>
                <a:solidFill>
                  <a:schemeClr val="bg1"/>
                </a:solidFill>
              </a:rPr>
              <a:t>Inconvénients</a:t>
            </a:r>
          </a:p>
          <a:p>
            <a:pPr>
              <a:buFontTx/>
              <a:buChar char="-"/>
            </a:pPr>
            <a:r>
              <a:rPr lang="fr-FR" altLang="fr-FR" dirty="0" smtClean="0"/>
              <a:t>Maturité</a:t>
            </a:r>
          </a:p>
          <a:p>
            <a:pPr>
              <a:buFontTx/>
              <a:buChar char="-"/>
            </a:pPr>
            <a:r>
              <a:rPr lang="fr-FR" altLang="fr-FR" dirty="0" smtClean="0"/>
              <a:t>Valeur tableaux (éparpillement)</a:t>
            </a:r>
          </a:p>
          <a:p>
            <a:pPr>
              <a:buFontTx/>
              <a:buChar char="-"/>
            </a:pPr>
            <a:r>
              <a:rPr lang="fr-FR" altLang="fr-FR" dirty="0" smtClean="0"/>
              <a:t>Fuite des compétitions jeunes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Surclassements : avantages/inconvénients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9551" y="1628800"/>
            <a:ext cx="404445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fr-FR" altLang="fr-FR" b="1" kern="0" dirty="0" smtClean="0">
                <a:solidFill>
                  <a:schemeClr val="bg1"/>
                </a:solidFill>
              </a:rPr>
              <a:t>Avantages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Opposition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Préparation avenir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Augmentation nombre de tournois intéressants à proximité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Evaluation niveau</a:t>
            </a:r>
          </a:p>
          <a:p>
            <a:pPr>
              <a:buFontTx/>
              <a:buChar char="-"/>
            </a:pPr>
            <a:r>
              <a:rPr lang="fr-FR" altLang="fr-FR" kern="0" dirty="0" smtClean="0"/>
              <a:t>CPPP</a:t>
            </a:r>
          </a:p>
        </p:txBody>
      </p:sp>
      <p:cxnSp>
        <p:nvCxnSpPr>
          <p:cNvPr id="4" name="Connecteur droit 3"/>
          <p:cNvCxnSpPr/>
          <p:nvPr/>
        </p:nvCxnSpPr>
        <p:spPr bwMode="auto">
          <a:xfrm>
            <a:off x="4788024" y="1412776"/>
            <a:ext cx="0" cy="511256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84725186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12390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ulle ronde 6"/>
          <p:cNvSpPr/>
          <p:nvPr/>
        </p:nvSpPr>
        <p:spPr bwMode="auto">
          <a:xfrm>
            <a:off x="2987824" y="3717031"/>
            <a:ext cx="6084168" cy="2160241"/>
          </a:xfrm>
          <a:prstGeom prst="wedgeEllipseCallout">
            <a:avLst>
              <a:gd name="adj1" fmla="val -11427"/>
              <a:gd name="adj2" fmla="val 46220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" name="Bulle ronde 2"/>
          <p:cNvSpPr/>
          <p:nvPr/>
        </p:nvSpPr>
        <p:spPr bwMode="auto">
          <a:xfrm>
            <a:off x="179511" y="1412776"/>
            <a:ext cx="5976665" cy="1656184"/>
          </a:xfrm>
          <a:prstGeom prst="wedgeEllipseCallout">
            <a:avLst>
              <a:gd name="adj1" fmla="val -11427"/>
              <a:gd name="adj2" fmla="val 46220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99239" y="1556792"/>
            <a:ext cx="6137207" cy="180022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>
                <a:solidFill>
                  <a:schemeClr val="bg1"/>
                </a:solidFill>
              </a:rPr>
              <a:t>Fin des certificats </a:t>
            </a:r>
          </a:p>
          <a:p>
            <a:pPr algn="ctr">
              <a:buFontTx/>
              <a:buNone/>
            </a:pPr>
            <a:r>
              <a:rPr lang="fr-FR" altLang="fr-FR" b="1" dirty="0">
                <a:solidFill>
                  <a:schemeClr val="bg1"/>
                </a:solidFill>
              </a:rPr>
              <a:t>m</a:t>
            </a:r>
            <a:r>
              <a:rPr lang="fr-FR" altLang="fr-FR" b="1" dirty="0" smtClean="0">
                <a:solidFill>
                  <a:schemeClr val="bg1"/>
                </a:solidFill>
              </a:rPr>
              <a:t>édicaux de surclassement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Surclassements :</a:t>
            </a: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59832" y="3933056"/>
            <a:ext cx="5849175" cy="184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fr-FR" altLang="fr-FR" b="1" kern="0" dirty="0" smtClean="0">
                <a:solidFill>
                  <a:schemeClr val="bg1"/>
                </a:solidFill>
              </a:rPr>
              <a:t>Règlements de chaque compétition régissant les règles de surclassements</a:t>
            </a:r>
          </a:p>
        </p:txBody>
      </p:sp>
    </p:spTree>
    <p:extLst>
      <p:ext uri="{BB962C8B-B14F-4D97-AF65-F5344CB8AC3E}">
        <p14:creationId xmlns:p14="http://schemas.microsoft.com/office/powerpoint/2010/main" val="2976616232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23907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lle ronde 3"/>
          <p:cNvSpPr/>
          <p:nvPr/>
        </p:nvSpPr>
        <p:spPr bwMode="auto">
          <a:xfrm>
            <a:off x="107504" y="1331466"/>
            <a:ext cx="8568952" cy="873398"/>
          </a:xfrm>
          <a:prstGeom prst="wedgeEllipseCallout">
            <a:avLst>
              <a:gd name="adj1" fmla="val -17438"/>
              <a:gd name="adj2" fmla="val 3194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Surclassements :</a:t>
            </a: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89304" y="1340768"/>
            <a:ext cx="7920111" cy="5040585"/>
          </a:xfrm>
        </p:spPr>
        <p:txBody>
          <a:bodyPr/>
          <a:lstStyle/>
          <a:p>
            <a:pPr marL="0" indent="0" algn="ctr">
              <a:buNone/>
            </a:pPr>
            <a:endParaRPr lang="fr-FR" sz="1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b="1" dirty="0" smtClean="0">
                <a:solidFill>
                  <a:schemeClr val="bg1"/>
                </a:solidFill>
              </a:rPr>
              <a:t>Conséquence sur les compétitions</a:t>
            </a:r>
          </a:p>
          <a:p>
            <a:pPr marL="0" indent="0" algn="ctr">
              <a:buNone/>
            </a:pPr>
            <a:endParaRPr lang="fr-FR" sz="1600" dirty="0" smtClean="0"/>
          </a:p>
          <a:p>
            <a:pPr>
              <a:buFontTx/>
              <a:buChar char="-"/>
            </a:pPr>
            <a:r>
              <a:rPr lang="fr-FR" dirty="0" smtClean="0"/>
              <a:t>TDJ, TRJ, TIJ : pas de changement</a:t>
            </a:r>
          </a:p>
          <a:p>
            <a:pPr>
              <a:buFontTx/>
              <a:buChar char="-"/>
            </a:pPr>
            <a:r>
              <a:rPr lang="fr-FR" dirty="0" smtClean="0"/>
              <a:t>ICD ICR : pas de changement</a:t>
            </a:r>
          </a:p>
          <a:p>
            <a:pPr>
              <a:buFontTx/>
              <a:buChar char="-"/>
            </a:pPr>
            <a:r>
              <a:rPr lang="fr-FR" dirty="0" smtClean="0"/>
              <a:t>France Jeunes : simple surclassement si qualifié, mais sur 3 tableaux ou rien</a:t>
            </a:r>
          </a:p>
          <a:p>
            <a:pPr>
              <a:buFontTx/>
              <a:buChar char="-"/>
            </a:pPr>
            <a:r>
              <a:rPr lang="fr-FR" dirty="0" smtClean="0"/>
              <a:t>France Sénior : minimes autorisés</a:t>
            </a:r>
          </a:p>
          <a:p>
            <a:pPr>
              <a:buFontTx/>
              <a:buChar char="-"/>
            </a:pPr>
            <a:r>
              <a:rPr lang="fr-FR" dirty="0" smtClean="0"/>
              <a:t>Tournois privés (jeunes et/ou adulte) : règlement particulier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420221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ulle ronde 9"/>
          <p:cNvSpPr/>
          <p:nvPr/>
        </p:nvSpPr>
        <p:spPr bwMode="auto">
          <a:xfrm>
            <a:off x="5796136" y="2132856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2699792" y="3645024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" name="Bulle ronde 3"/>
          <p:cNvSpPr/>
          <p:nvPr/>
        </p:nvSpPr>
        <p:spPr bwMode="auto">
          <a:xfrm>
            <a:off x="143892" y="2204864"/>
            <a:ext cx="2627908" cy="165618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1556779"/>
            <a:ext cx="5255815" cy="72010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altLang="fr-FR" b="1" dirty="0" smtClean="0"/>
              <a:t>Il est donc primordial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Surclassements :</a:t>
            </a: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059832" y="40050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>
                <a:solidFill>
                  <a:schemeClr val="bg1"/>
                </a:solidFill>
              </a:rPr>
              <a:t>Pour les entraîneurs : </a:t>
            </a:r>
            <a:endParaRPr lang="fr-FR" altLang="fr-FR" b="1" dirty="0" smtClean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084168" y="239475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>
                <a:solidFill>
                  <a:schemeClr val="bg1"/>
                </a:solidFill>
              </a:rPr>
              <a:t>Pour les dirigeants </a:t>
            </a:r>
            <a:r>
              <a:rPr lang="fr-FR" altLang="fr-FR" b="1" dirty="0" smtClean="0">
                <a:solidFill>
                  <a:schemeClr val="bg1"/>
                </a:solidFill>
              </a:rPr>
              <a:t>: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9916" y="2492897"/>
            <a:ext cx="233987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altLang="fr-FR" sz="2000" b="1" kern="0" dirty="0" smtClean="0">
                <a:solidFill>
                  <a:schemeClr val="bg1"/>
                </a:solidFill>
              </a:rPr>
              <a:t>Pour les parents :</a:t>
            </a:r>
            <a:endParaRPr lang="fr-FR" altLang="fr-FR" sz="2000" kern="0" dirty="0" smtClean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95536" y="2793702"/>
            <a:ext cx="2231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kern="0" dirty="0">
                <a:solidFill>
                  <a:schemeClr val="bg1"/>
                </a:solidFill>
              </a:rPr>
              <a:t>de bien réfléchir à la sécurité </a:t>
            </a:r>
            <a:r>
              <a:rPr lang="fr-FR" altLang="fr-FR" kern="0" dirty="0" smtClean="0">
                <a:solidFill>
                  <a:schemeClr val="bg1"/>
                </a:solidFill>
              </a:rPr>
              <a:t>de </a:t>
            </a:r>
            <a:r>
              <a:rPr lang="fr-FR" altLang="fr-FR" kern="0" dirty="0">
                <a:solidFill>
                  <a:schemeClr val="bg1"/>
                </a:solidFill>
              </a:rPr>
              <a:t>leur enfant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987824" y="4293096"/>
            <a:ext cx="28150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dirty="0">
                <a:solidFill>
                  <a:schemeClr val="bg1"/>
                </a:solidFill>
              </a:rPr>
              <a:t>de bien réfléchir aux choix des compétitions avec ou sans surclassements pour leurs joueurs</a:t>
            </a:r>
          </a:p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084168" y="2764086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dirty="0">
                <a:solidFill>
                  <a:schemeClr val="bg1"/>
                </a:solidFill>
              </a:rPr>
              <a:t>de bien réfléchir à la pertinence de leur règlement particulier de tournoi pour la réussite de la manifestation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6616232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4" grpId="0" animBg="1"/>
      <p:bldP spid="123907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Surclassements :</a:t>
            </a:r>
          </a:p>
          <a:p>
            <a:r>
              <a:rPr lang="fr-FR" altLang="fr-FR" dirty="0" smtClean="0">
                <a:solidFill>
                  <a:schemeClr val="bg1"/>
                </a:solidFill>
              </a:rPr>
              <a:t>demain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14" name="Bulle ronde 13"/>
          <p:cNvSpPr/>
          <p:nvPr/>
        </p:nvSpPr>
        <p:spPr bwMode="auto">
          <a:xfrm>
            <a:off x="5902031" y="1948377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287908" y="1866031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059832" y="40050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>
                <a:solidFill>
                  <a:srgbClr val="FFFFFF"/>
                </a:solidFill>
              </a:rPr>
              <a:t>Pour les entraîneurs : </a:t>
            </a:r>
            <a:endParaRPr lang="fr-FR" altLang="fr-FR" b="1" dirty="0" smtClean="0">
              <a:solidFill>
                <a:srgbClr val="FFFFFF"/>
              </a:solidFill>
            </a:endParaRP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085399" y="2787246"/>
            <a:ext cx="280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sz="3200" b="1" dirty="0" smtClean="0">
                <a:solidFill>
                  <a:srgbClr val="FFFFFF"/>
                </a:solidFill>
              </a:rPr>
              <a:t>Remarques</a:t>
            </a:r>
            <a:endParaRPr lang="fr-FR" altLang="fr-FR" sz="3200" dirty="0">
              <a:solidFill>
                <a:srgbClr val="FFFFFF"/>
              </a:solidFill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68313" y="2636912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Questions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4005064"/>
            <a:ext cx="18859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650420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/>
    </p:bld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IJ 26-07 présentation stagiaires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972</Words>
  <Application>Microsoft Office PowerPoint</Application>
  <PresentationFormat>Affichage à l'écran (4:3)</PresentationFormat>
  <Paragraphs>286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25</vt:i4>
      </vt:variant>
    </vt:vector>
  </HeadingPairs>
  <TitlesOfParts>
    <vt:vector size="32" baseType="lpstr">
      <vt:lpstr>Conception personnalisée</vt:lpstr>
      <vt:lpstr>1_Conception personnalisée</vt:lpstr>
      <vt:lpstr>DIJ 26-07 présentation stagiaires</vt:lpstr>
      <vt:lpstr>2_Conception personnalisée</vt:lpstr>
      <vt:lpstr>3_Conception personnalisée</vt:lpstr>
      <vt:lpstr>4_Conception personnalisée</vt:lpstr>
      <vt:lpstr>5_Conception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sylvain coach</dc:creator>
  <cp:lastModifiedBy>sylvain coach</cp:lastModifiedBy>
  <cp:revision>74</cp:revision>
  <cp:lastPrinted>2014-06-20T12:08:59Z</cp:lastPrinted>
  <dcterms:created xsi:type="dcterms:W3CDTF">2014-04-11T08:00:05Z</dcterms:created>
  <dcterms:modified xsi:type="dcterms:W3CDTF">2014-06-20T12:13:39Z</dcterms:modified>
</cp:coreProperties>
</file>