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3" r:id="rId2"/>
    <p:sldMasterId id="2147483685" r:id="rId3"/>
    <p:sldMasterId id="2147483697" r:id="rId4"/>
    <p:sldMasterId id="2147483710" r:id="rId5"/>
    <p:sldMasterId id="2147483722" r:id="rId6"/>
    <p:sldMasterId id="2147483735" r:id="rId7"/>
  </p:sldMasterIdLst>
  <p:notesMasterIdLst>
    <p:notesMasterId r:id="rId25"/>
  </p:notesMasterIdLst>
  <p:handoutMasterIdLst>
    <p:handoutMasterId r:id="rId26"/>
  </p:handoutMasterIdLst>
  <p:sldIdLst>
    <p:sldId id="257" r:id="rId8"/>
    <p:sldId id="258" r:id="rId9"/>
    <p:sldId id="366" r:id="rId10"/>
    <p:sldId id="416" r:id="rId11"/>
    <p:sldId id="418" r:id="rId12"/>
    <p:sldId id="419" r:id="rId13"/>
    <p:sldId id="420" r:id="rId14"/>
    <p:sldId id="421" r:id="rId15"/>
    <p:sldId id="422" r:id="rId16"/>
    <p:sldId id="423" r:id="rId17"/>
    <p:sldId id="424" r:id="rId18"/>
    <p:sldId id="425" r:id="rId19"/>
    <p:sldId id="426" r:id="rId20"/>
    <p:sldId id="427" r:id="rId21"/>
    <p:sldId id="428" r:id="rId22"/>
    <p:sldId id="396" r:id="rId23"/>
    <p:sldId id="365" r:id="rId24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CD1E"/>
    <a:srgbClr val="A8F6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38"/>
    </p:cViewPr>
  </p:sorter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8E047-692E-4C65-89AF-0CF1B1A08F57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F3002-78CA-4BDF-A8AB-BCB572714B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4272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68011-1CC6-40A7-9A13-FAB26BF47E69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B3113-884A-40CF-8FEB-DEF967D137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3021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EEB6-2751-4098-9B59-4D05291F9F7C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87B6-AF8E-4AE4-8DA8-17137F0899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3651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EEB6-2751-4098-9B59-4D05291F9F7C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87B6-AF8E-4AE4-8DA8-17137F0899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9487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EEB6-2751-4098-9B59-4D05291F9F7C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87B6-AF8E-4AE4-8DA8-17137F0899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576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817D-E827-445D-B170-B27F474BA24B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5762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817D-E827-445D-B170-B27F474BA24B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5440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817D-E827-445D-B170-B27F474BA24B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7429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817D-E827-445D-B170-B27F474BA24B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4968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817D-E827-445D-B170-B27F474BA24B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2570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817D-E827-445D-B170-B27F474BA24B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52441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817D-E827-445D-B170-B27F474BA24B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3166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817D-E827-445D-B170-B27F474BA24B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487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EEB6-2751-4098-9B59-4D05291F9F7C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87B6-AF8E-4AE4-8DA8-17137F0899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2528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817D-E827-445D-B170-B27F474BA24B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36994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817D-E827-445D-B170-B27F474BA24B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8245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F817D-E827-445D-B170-B27F474BA24B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20837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CF817D-E827-445D-B170-B27F474BA24B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6441022"/>
      </p:ext>
    </p:extLst>
  </p:cSld>
  <p:clrMapOvr>
    <a:masterClrMapping/>
  </p:clrMapOvr>
  <p:transition>
    <p:pull dir="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CF817D-E827-445D-B170-B27F474BA24B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5473819"/>
      </p:ext>
    </p:extLst>
  </p:cSld>
  <p:clrMapOvr>
    <a:masterClrMapping/>
  </p:clrMapOvr>
  <p:transition>
    <p:pull dir="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CF817D-E827-445D-B170-B27F474BA24B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1559028"/>
      </p:ext>
    </p:extLst>
  </p:cSld>
  <p:clrMapOvr>
    <a:masterClrMapping/>
  </p:clrMapOvr>
  <p:transition>
    <p:pull dir="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CF817D-E827-445D-B170-B27F474BA24B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5498718"/>
      </p:ext>
    </p:extLst>
  </p:cSld>
  <p:clrMapOvr>
    <a:masterClrMapping/>
  </p:clrMapOvr>
  <p:transition>
    <p:pull dir="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CF817D-E827-445D-B170-B27F474BA24B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4236019"/>
      </p:ext>
    </p:extLst>
  </p:cSld>
  <p:clrMapOvr>
    <a:masterClrMapping/>
  </p:clrMapOvr>
  <p:transition>
    <p:pull dir="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CF817D-E827-445D-B170-B27F474BA24B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3443820"/>
      </p:ext>
    </p:extLst>
  </p:cSld>
  <p:clrMapOvr>
    <a:masterClrMapping/>
  </p:clrMapOvr>
  <p:transition>
    <p:pull dir="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CF817D-E827-445D-B170-B27F474BA24B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079386"/>
      </p:ext>
    </p:extLst>
  </p:cSld>
  <p:clrMapOvr>
    <a:masterClrMapping/>
  </p:clrMapOvr>
  <p:transition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EEB6-2751-4098-9B59-4D05291F9F7C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87B6-AF8E-4AE4-8DA8-17137F0899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12703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CF817D-E827-445D-B170-B27F474BA24B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8630952"/>
      </p:ext>
    </p:extLst>
  </p:cSld>
  <p:clrMapOvr>
    <a:masterClrMapping/>
  </p:clrMapOvr>
  <p:transition>
    <p:pull dir="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CF817D-E827-445D-B170-B27F474BA24B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273478"/>
      </p:ext>
    </p:extLst>
  </p:cSld>
  <p:clrMapOvr>
    <a:masterClrMapping/>
  </p:clrMapOvr>
  <p:transition>
    <p:pull dir="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CF817D-E827-445D-B170-B27F474BA24B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2267799"/>
      </p:ext>
    </p:extLst>
  </p:cSld>
  <p:clrMapOvr>
    <a:masterClrMapping/>
  </p:clrMapOvr>
  <p:transition>
    <p:pull dir="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801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801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CF817D-E827-445D-B170-B27F474BA24B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319183"/>
      </p:ext>
    </p:extLst>
  </p:cSld>
  <p:clrMapOvr>
    <a:masterClrMapping/>
  </p:clrMapOvr>
  <p:transition>
    <p:pull dir="u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8E69-E6E6-4A0D-8A92-6CA247AFB63D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A441-C475-43C0-820A-07A821A4A5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6455506"/>
      </p:ext>
    </p:extLst>
  </p:cSld>
  <p:clrMapOvr>
    <a:masterClrMapping/>
  </p:clrMapOvr>
  <p:transition>
    <p:pull dir="u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37452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458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5177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07015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473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EEB6-2751-4098-9B59-4D05291F9F7C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87B6-AF8E-4AE4-8DA8-17137F0899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71666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998035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404540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35278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34284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960443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4872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12637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42341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44996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771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EEB6-2751-4098-9B59-4D05291F9F7C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87B6-AF8E-4AE4-8DA8-17137F0899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9642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8953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897184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54075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8637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44220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14895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36439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292391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374529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45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EEB6-2751-4098-9B59-4D05291F9F7C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87B6-AF8E-4AE4-8DA8-17137F0899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930561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5177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070158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47311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998035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40454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35278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342843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960443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48724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4E94-7D2C-4229-BB40-009F1CE6F5DD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1263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EEB6-2751-4098-9B59-4D05291F9F7C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87B6-AF8E-4AE4-8DA8-17137F0899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05997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42341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4499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77163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8953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897184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540753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8637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442204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14895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36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EEB6-2751-4098-9B59-4D05291F9F7C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87B6-AF8E-4AE4-8DA8-17137F0899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83499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4FEA-C74F-4DF0-B7AD-9F50BCA2E783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2923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EEB6-2751-4098-9B59-4D05291F9F7C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687B6-AF8E-4AE4-8DA8-17137F0899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988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AEEB6-2751-4098-9B59-4D05291F9F7C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687B6-AF8E-4AE4-8DA8-17137F0899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770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F817D-E827-445D-B170-B27F474BA24B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10DEF-0EE3-4C0C-87F6-0D404FD269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6674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FFFFFF">
                <a:gamma/>
                <a:tint val="0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603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56FF8E69-E6E6-4A0D-8A92-6CA247AFB63D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623728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D57EA441-C475-43C0-820A-07A821A4A58F}" type="slidenum">
              <a:rPr lang="fr-FR" smtClean="0"/>
              <a:t>‹N°›</a:t>
            </a:fld>
            <a:endParaRPr lang="fr-FR"/>
          </a:p>
        </p:txBody>
      </p:sp>
      <p:pic>
        <p:nvPicPr>
          <p:cNvPr id="110602" name="Image 1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0"/>
            <a:ext cx="687388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604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605" name="Image 1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0"/>
            <a:ext cx="687388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60" r:id="rId12"/>
  </p:sldLayoutIdLst>
  <p:transition>
    <p:pull dir="u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F4E94-7D2C-4229-BB40-009F1CE6F5DD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9174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04FEA-C74F-4DF0-B7AD-9F50BCA2E783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4782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F4E94-7D2C-4229-BB40-009F1CE6F5DD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E33CD-1CAF-4A21-9CA6-AB5B144016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9174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04FEA-C74F-4DF0-B7AD-9F50BCA2E783}" type="datetimeFigureOut">
              <a:rPr lang="fr-FR" smtClean="0"/>
              <a:t>07/07/2017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854AC-BF23-4854-9C6B-AF4DE25DA8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4782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7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3188"/>
            <a:ext cx="9144000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667" name="Espace réservé du contenu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52863" y="404813"/>
            <a:ext cx="1295400" cy="2173287"/>
          </a:xfrm>
        </p:spPr>
      </p:pic>
      <p:pic>
        <p:nvPicPr>
          <p:cNvPr id="113668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75413"/>
            <a:ext cx="9144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/>
          </p:cNvSpPr>
          <p:nvPr/>
        </p:nvSpPr>
        <p:spPr bwMode="auto">
          <a:xfrm>
            <a:off x="630157" y="2708920"/>
            <a:ext cx="8229600" cy="1944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sz="4000" b="1" dirty="0" smtClean="0"/>
              <a:t>Informations</a:t>
            </a:r>
          </a:p>
          <a:p>
            <a:r>
              <a:rPr lang="fr-FR" altLang="fr-FR" sz="4000" b="1" dirty="0" smtClean="0"/>
              <a:t>Politique Adulte</a:t>
            </a:r>
          </a:p>
          <a:p>
            <a:r>
              <a:rPr lang="fr-FR" altLang="fr-FR" sz="4000" b="1" dirty="0" smtClean="0"/>
              <a:t>Saison 2017-2018</a:t>
            </a:r>
            <a:endParaRPr lang="fr-FR" altLang="fr-FR" sz="4000" b="1" dirty="0"/>
          </a:p>
        </p:txBody>
      </p:sp>
      <p:pic>
        <p:nvPicPr>
          <p:cNvPr id="113670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75413"/>
            <a:ext cx="9144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6914711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468313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Les ICD (4/7)</a:t>
            </a:r>
            <a:endParaRPr lang="fr-FR" altLang="fr-FR" dirty="0">
              <a:solidFill>
                <a:schemeClr val="bg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95201" y="1412776"/>
            <a:ext cx="3584711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7030A0"/>
                </a:solidFill>
              </a:rPr>
              <a:t>Formule :</a:t>
            </a:r>
            <a:r>
              <a:rPr lang="fr-FR" altLang="fr-FR" b="1" kern="0" dirty="0" smtClean="0">
                <a:solidFill>
                  <a:srgbClr val="FFFFFF"/>
                </a:solidFill>
              </a:rPr>
              <a:t>jours 3 SDJ 3 jours vacances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734370" y="1844824"/>
            <a:ext cx="3230118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Priorité Benjamin-Minime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51520" y="5013176"/>
            <a:ext cx="3236767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Poussins exceptionnels invités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5724128" y="4869161"/>
            <a:ext cx="3236767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Cadets en partenaire d’entraînement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702" y="2204862"/>
            <a:ext cx="3899729" cy="302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Connecteur droit avec flèche 7"/>
          <p:cNvCxnSpPr/>
          <p:nvPr/>
        </p:nvCxnSpPr>
        <p:spPr bwMode="auto">
          <a:xfrm flipV="1">
            <a:off x="4263699" y="3284984"/>
            <a:ext cx="297003" cy="1224136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Rectangle à coins arrondis 12"/>
          <p:cNvSpPr/>
          <p:nvPr/>
        </p:nvSpPr>
        <p:spPr bwMode="auto">
          <a:xfrm>
            <a:off x="251520" y="5589240"/>
            <a:ext cx="8568952" cy="936104"/>
          </a:xfrm>
          <a:prstGeom prst="roundRect">
            <a:avLst/>
          </a:prstGeom>
          <a:solidFill>
            <a:srgbClr val="7030A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cs typeface="Arial" charset="0"/>
              </a:rPr>
              <a:t>/!\</a:t>
            </a:r>
            <a:r>
              <a:rPr kumimoji="0" lang="fr-FR" sz="2800" b="1" i="0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cs typeface="Arial" charset="0"/>
              </a:rPr>
              <a:t> Si le 1</a:t>
            </a:r>
            <a:r>
              <a:rPr kumimoji="0" lang="fr-FR" sz="2800" b="1" i="0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cs typeface="Arial" charset="0"/>
              </a:rPr>
              <a:t>e</a:t>
            </a:r>
            <a:r>
              <a:rPr kumimoji="0" lang="fr-FR" sz="2800" b="1" i="0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cs typeface="Arial" charset="0"/>
              </a:rPr>
              <a:t> de D1 a déjà une équipe du même club en PR, c’est le 2</a:t>
            </a:r>
            <a:r>
              <a:rPr kumimoji="0" lang="fr-FR" sz="2800" b="1" i="0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cs typeface="Arial" charset="0"/>
              </a:rPr>
              <a:t>e</a:t>
            </a:r>
            <a:r>
              <a:rPr kumimoji="0" lang="fr-FR" sz="2800" b="1" i="0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cs typeface="Arial" charset="0"/>
              </a:rPr>
              <a:t> qui monte</a:t>
            </a:r>
            <a:endParaRPr kumimoji="0" lang="fr-FR" sz="4000" b="1" i="0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cs typeface="Arial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62" y="2312875"/>
            <a:ext cx="3892906" cy="2844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1181685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468313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Les ICD (5/7)</a:t>
            </a:r>
            <a:endParaRPr lang="fr-FR" altLang="fr-FR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734370" y="1844824"/>
            <a:ext cx="3230118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Priorité Benjamin-Minime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51520" y="5013176"/>
            <a:ext cx="3236767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Poussins exceptionnels invités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5724128" y="4869161"/>
            <a:ext cx="3236767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Cadets en partenaire d’entraînement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9" name="Bulle ronde 8"/>
          <p:cNvSpPr/>
          <p:nvPr/>
        </p:nvSpPr>
        <p:spPr bwMode="auto">
          <a:xfrm>
            <a:off x="2555776" y="3212976"/>
            <a:ext cx="3888432" cy="1704229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dirty="0" smtClean="0">
                <a:solidFill>
                  <a:srgbClr val="FFFFFF"/>
                </a:solidFill>
                <a:latin typeface="Verdana" pitchFamily="34" charset="0"/>
              </a:rPr>
              <a:t>Championnat en poule unique de 6 : 5 dimanches (ICR)</a:t>
            </a:r>
          </a:p>
        </p:txBody>
      </p:sp>
      <p:sp>
        <p:nvSpPr>
          <p:cNvPr id="11" name="Bulle ronde 10"/>
          <p:cNvSpPr/>
          <p:nvPr/>
        </p:nvSpPr>
        <p:spPr bwMode="auto">
          <a:xfrm>
            <a:off x="186995" y="1492723"/>
            <a:ext cx="3888432" cy="1704229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dirty="0" smtClean="0">
                <a:solidFill>
                  <a:srgbClr val="FFFFFF"/>
                </a:solidFill>
                <a:latin typeface="Verdana" pitchFamily="34" charset="0"/>
              </a:rPr>
              <a:t>D1 : de 6 à 8 équipes (poule unique ou 2 poules + finales)</a:t>
            </a:r>
          </a:p>
        </p:txBody>
      </p:sp>
      <p:sp>
        <p:nvSpPr>
          <p:cNvPr id="13" name="Bulle ronde 12"/>
          <p:cNvSpPr/>
          <p:nvPr/>
        </p:nvSpPr>
        <p:spPr bwMode="auto">
          <a:xfrm>
            <a:off x="5076056" y="1492722"/>
            <a:ext cx="3888432" cy="1704229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dirty="0" smtClean="0">
                <a:solidFill>
                  <a:srgbClr val="FFFFFF"/>
                </a:solidFill>
                <a:latin typeface="Verdana" pitchFamily="34" charset="0"/>
              </a:rPr>
              <a:t>Accès à la PR uniquement en montant de D1 (et descente de R3)</a:t>
            </a:r>
          </a:p>
        </p:txBody>
      </p:sp>
      <p:sp>
        <p:nvSpPr>
          <p:cNvPr id="15" name="Bulle ronde 14"/>
          <p:cNvSpPr/>
          <p:nvPr/>
        </p:nvSpPr>
        <p:spPr bwMode="auto">
          <a:xfrm>
            <a:off x="28956" y="5013176"/>
            <a:ext cx="3888432" cy="1704229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dirty="0" smtClean="0">
                <a:solidFill>
                  <a:srgbClr val="FFFFFF"/>
                </a:solidFill>
                <a:latin typeface="Verdana" pitchFamily="34" charset="0"/>
              </a:rPr>
              <a:t>Accès à la D1 sur inscription : pas de montée de D2 ni de descente en D2</a:t>
            </a:r>
          </a:p>
        </p:txBody>
      </p:sp>
      <p:sp>
        <p:nvSpPr>
          <p:cNvPr id="16" name="Bulle ronde 15"/>
          <p:cNvSpPr/>
          <p:nvPr/>
        </p:nvSpPr>
        <p:spPr bwMode="auto">
          <a:xfrm>
            <a:off x="5072463" y="5087266"/>
            <a:ext cx="3888432" cy="1704229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dirty="0" smtClean="0">
                <a:solidFill>
                  <a:srgbClr val="FFFFFF"/>
                </a:solidFill>
                <a:latin typeface="Verdana" pitchFamily="34" charset="0"/>
              </a:rPr>
              <a:t>1 seule équipe par club dans chaque division</a:t>
            </a:r>
          </a:p>
        </p:txBody>
      </p:sp>
    </p:spTree>
    <p:extLst>
      <p:ext uri="{BB962C8B-B14F-4D97-AF65-F5344CB8AC3E}">
        <p14:creationId xmlns:p14="http://schemas.microsoft.com/office/powerpoint/2010/main" val="180007360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468313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Les ICD (6/7)</a:t>
            </a:r>
            <a:endParaRPr lang="fr-FR" altLang="fr-FR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734370" y="1844824"/>
            <a:ext cx="3230118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Priorité Benjamin-Minime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51520" y="5013176"/>
            <a:ext cx="3236767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Poussins exceptionnels invités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5724128" y="4869161"/>
            <a:ext cx="3236767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Cadets en partenaire d’entraînement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9" name="Bulle ronde 8"/>
          <p:cNvSpPr/>
          <p:nvPr/>
        </p:nvSpPr>
        <p:spPr bwMode="auto">
          <a:xfrm>
            <a:off x="472652" y="2588867"/>
            <a:ext cx="3888432" cy="1704229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dirty="0" smtClean="0">
                <a:solidFill>
                  <a:srgbClr val="FFFFFF"/>
                </a:solidFill>
                <a:latin typeface="Verdana" pitchFamily="34" charset="0"/>
              </a:rPr>
              <a:t>Priorité aux clubs n’ayant pas d’équipe en PR</a:t>
            </a:r>
          </a:p>
        </p:txBody>
      </p:sp>
      <p:sp>
        <p:nvSpPr>
          <p:cNvPr id="15" name="Bulle ronde 14"/>
          <p:cNvSpPr/>
          <p:nvPr/>
        </p:nvSpPr>
        <p:spPr bwMode="auto">
          <a:xfrm>
            <a:off x="4832076" y="3543643"/>
            <a:ext cx="3888432" cy="1704229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FFFFFF"/>
                </a:solidFill>
                <a:latin typeface="Verdana" pitchFamily="34" charset="0"/>
              </a:rPr>
              <a:t>Potentiellement 14 clubs différents représentés sur 18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63452" y="1268760"/>
            <a:ext cx="9117060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fr-FR" altLang="fr-FR" b="1" kern="0" dirty="0" smtClean="0">
                <a:solidFill>
                  <a:srgbClr val="7030A0"/>
                </a:solidFill>
              </a:rPr>
              <a:t>Si + de 8 équipes de clubs différents veulent jouer en D1 :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8" name="Bulle ronde 17"/>
          <p:cNvSpPr/>
          <p:nvPr/>
        </p:nvSpPr>
        <p:spPr bwMode="auto">
          <a:xfrm>
            <a:off x="618074" y="4869161"/>
            <a:ext cx="3888432" cy="1704229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FFFFFF"/>
                </a:solidFill>
                <a:latin typeface="Verdana" pitchFamily="34" charset="0"/>
              </a:rPr>
              <a:t>Si manque de place : création de 3 divisions en </a:t>
            </a:r>
            <a:r>
              <a:rPr lang="fr-FR" b="1" dirty="0" err="1" smtClean="0">
                <a:solidFill>
                  <a:srgbClr val="FFFFFF"/>
                </a:solidFill>
                <a:latin typeface="Verdana" pitchFamily="34" charset="0"/>
              </a:rPr>
              <a:t>we</a:t>
            </a:r>
            <a:r>
              <a:rPr lang="fr-FR" b="1" dirty="0" smtClean="0">
                <a:solidFill>
                  <a:srgbClr val="FFFFFF"/>
                </a:solidFill>
                <a:latin typeface="Verdana" pitchFamily="34" charset="0"/>
              </a:rPr>
              <a:t>, ou passage de la PR à 8 équipes…</a:t>
            </a:r>
          </a:p>
        </p:txBody>
      </p:sp>
    </p:spTree>
    <p:extLst>
      <p:ext uri="{BB962C8B-B14F-4D97-AF65-F5344CB8AC3E}">
        <p14:creationId xmlns:p14="http://schemas.microsoft.com/office/powerpoint/2010/main" val="1537279511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468313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Les ICD (7/7)</a:t>
            </a:r>
            <a:endParaRPr lang="fr-FR" altLang="fr-FR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734370" y="1844824"/>
            <a:ext cx="3230118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Priorité Benjamin-Minime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51520" y="5013176"/>
            <a:ext cx="3236767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Poussins exceptionnels invités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9" name="Bulle ronde 8"/>
          <p:cNvSpPr/>
          <p:nvPr/>
        </p:nvSpPr>
        <p:spPr bwMode="auto">
          <a:xfrm>
            <a:off x="251520" y="1916832"/>
            <a:ext cx="3888432" cy="1704229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dirty="0" smtClean="0">
                <a:solidFill>
                  <a:srgbClr val="FFFFFF"/>
                </a:solidFill>
                <a:latin typeface="Verdana" pitchFamily="34" charset="0"/>
              </a:rPr>
              <a:t>Les clubs se maintenant en D1 joueront en PR</a:t>
            </a:r>
          </a:p>
        </p:txBody>
      </p:sp>
      <p:sp>
        <p:nvSpPr>
          <p:cNvPr id="15" name="Bulle ronde 14"/>
          <p:cNvSpPr/>
          <p:nvPr/>
        </p:nvSpPr>
        <p:spPr bwMode="auto">
          <a:xfrm>
            <a:off x="5037419" y="1916832"/>
            <a:ext cx="3888432" cy="1704229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FFFFFF"/>
                </a:solidFill>
                <a:latin typeface="Verdana" pitchFamily="34" charset="0"/>
              </a:rPr>
              <a:t>Passage de la D1 à la PR = passage de 8 à 6 équipes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63452" y="1268760"/>
            <a:ext cx="9117060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fr-FR" altLang="fr-FR" b="1" kern="0" dirty="0" smtClean="0">
                <a:solidFill>
                  <a:srgbClr val="7030A0"/>
                </a:solidFill>
              </a:rPr>
              <a:t>Impact sur la saison 2017-2018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8" name="Bulle ronde 17"/>
          <p:cNvSpPr/>
          <p:nvPr/>
        </p:nvSpPr>
        <p:spPr bwMode="auto">
          <a:xfrm>
            <a:off x="2195737" y="3429000"/>
            <a:ext cx="4785898" cy="1704229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FFFFFF"/>
                </a:solidFill>
                <a:latin typeface="Verdana" pitchFamily="34" charset="0"/>
              </a:rPr>
              <a:t>Au moins 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FFFFFF"/>
                </a:solidFill>
                <a:latin typeface="Verdana" pitchFamily="34" charset="0"/>
              </a:rPr>
              <a:t>1 montée depuis la D2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FFFFFF"/>
                </a:solidFill>
                <a:latin typeface="Verdana" pitchFamily="34" charset="0"/>
              </a:rPr>
              <a:t>1 descente depuis la D1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FFFFFF"/>
                </a:solidFill>
                <a:latin typeface="Verdana" pitchFamily="34" charset="0"/>
              </a:rPr>
              <a:t>Reste 5 places</a:t>
            </a:r>
          </a:p>
        </p:txBody>
      </p:sp>
      <p:sp>
        <p:nvSpPr>
          <p:cNvPr id="11" name="Bulle ronde 10"/>
          <p:cNvSpPr/>
          <p:nvPr/>
        </p:nvSpPr>
        <p:spPr bwMode="auto">
          <a:xfrm>
            <a:off x="2699792" y="5157192"/>
            <a:ext cx="3888432" cy="1704229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FFFFFF"/>
                </a:solidFill>
                <a:latin typeface="Verdana" pitchFamily="34" charset="0"/>
              </a:rPr>
              <a:t>Cas différents selon les montées et descentes de R3</a:t>
            </a:r>
          </a:p>
        </p:txBody>
      </p:sp>
    </p:spTree>
    <p:extLst>
      <p:ext uri="{BB962C8B-B14F-4D97-AF65-F5344CB8AC3E}">
        <p14:creationId xmlns:p14="http://schemas.microsoft.com/office/powerpoint/2010/main" val="830638074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8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468313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Les ICD (7/7)</a:t>
            </a:r>
            <a:endParaRPr lang="fr-FR" altLang="fr-FR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734370" y="1844824"/>
            <a:ext cx="3230118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Priorité Benjamin-Minime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51520" y="5013176"/>
            <a:ext cx="3236767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Poussins exceptionnels invités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9" name="Bulle ronde 8"/>
          <p:cNvSpPr/>
          <p:nvPr/>
        </p:nvSpPr>
        <p:spPr bwMode="auto">
          <a:xfrm>
            <a:off x="35496" y="1844825"/>
            <a:ext cx="3888432" cy="1440159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FFFFFF"/>
                </a:solidFill>
                <a:latin typeface="Verdana" pitchFamily="34" charset="0"/>
              </a:rPr>
              <a:t>Si une équipe en + (R3 : 1 descente, pas de montée)</a:t>
            </a:r>
          </a:p>
        </p:txBody>
      </p:sp>
      <p:sp>
        <p:nvSpPr>
          <p:cNvPr id="15" name="Bulle ronde 14"/>
          <p:cNvSpPr/>
          <p:nvPr/>
        </p:nvSpPr>
        <p:spPr bwMode="auto">
          <a:xfrm>
            <a:off x="3923928" y="1844825"/>
            <a:ext cx="5220072" cy="1440159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FFFFFF"/>
                </a:solidFill>
                <a:latin typeface="Verdana" pitchFamily="34" charset="0"/>
              </a:rPr>
              <a:t>Descentes : 8</a:t>
            </a:r>
            <a:r>
              <a:rPr lang="fr-FR" b="1" baseline="30000" dirty="0" smtClean="0">
                <a:solidFill>
                  <a:srgbClr val="FFFFFF"/>
                </a:solidFill>
                <a:latin typeface="Verdana" pitchFamily="34" charset="0"/>
              </a:rPr>
              <a:t>e</a:t>
            </a:r>
            <a:r>
              <a:rPr lang="fr-FR" b="1" dirty="0" smtClean="0">
                <a:solidFill>
                  <a:srgbClr val="FFFFFF"/>
                </a:solidFill>
                <a:latin typeface="Verdana" pitchFamily="34" charset="0"/>
              </a:rPr>
              <a:t>, 7</a:t>
            </a:r>
            <a:r>
              <a:rPr lang="fr-FR" b="1" baseline="30000" dirty="0" smtClean="0">
                <a:solidFill>
                  <a:srgbClr val="FFFFFF"/>
                </a:solidFill>
                <a:latin typeface="Verdana" pitchFamily="34" charset="0"/>
              </a:rPr>
              <a:t>e</a:t>
            </a:r>
            <a:r>
              <a:rPr lang="fr-FR" b="1" dirty="0" smtClean="0">
                <a:solidFill>
                  <a:srgbClr val="FFFFFF"/>
                </a:solidFill>
                <a:latin typeface="Verdana" pitchFamily="34" charset="0"/>
              </a:rPr>
              <a:t>, 6</a:t>
            </a:r>
            <a:r>
              <a:rPr lang="fr-FR" b="1" baseline="30000" dirty="0" smtClean="0">
                <a:solidFill>
                  <a:srgbClr val="FFFFFF"/>
                </a:solidFill>
                <a:latin typeface="Verdana" pitchFamily="34" charset="0"/>
              </a:rPr>
              <a:t>e</a:t>
            </a:r>
            <a:r>
              <a:rPr lang="fr-FR" b="1" dirty="0" smtClean="0">
                <a:solidFill>
                  <a:srgbClr val="FFFFFF"/>
                </a:solidFill>
                <a:latin typeface="Verdana" pitchFamily="34" charset="0"/>
              </a:rPr>
              <a:t>, </a:t>
            </a:r>
            <a:r>
              <a:rPr lang="fr-FR" b="1" dirty="0">
                <a:solidFill>
                  <a:srgbClr val="FFFFFF"/>
                </a:solidFill>
                <a:latin typeface="Verdana" pitchFamily="34" charset="0"/>
              </a:rPr>
              <a:t>5</a:t>
            </a:r>
            <a:r>
              <a:rPr lang="fr-FR" b="1" baseline="30000" dirty="0">
                <a:solidFill>
                  <a:srgbClr val="FFFFFF"/>
                </a:solidFill>
                <a:latin typeface="Verdana" pitchFamily="34" charset="0"/>
              </a:rPr>
              <a:t>e</a:t>
            </a:r>
            <a:r>
              <a:rPr lang="fr-FR" b="1" dirty="0" smtClean="0">
                <a:solidFill>
                  <a:srgbClr val="FFFFFF"/>
                </a:solidFill>
                <a:latin typeface="Verdana" pitchFamily="34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FFFFFF"/>
                </a:solidFill>
                <a:latin typeface="Verdana" pitchFamily="34" charset="0"/>
              </a:rPr>
              <a:t>Maintiens : 1</a:t>
            </a:r>
            <a:r>
              <a:rPr lang="fr-FR" b="1" baseline="30000" dirty="0" smtClean="0">
                <a:solidFill>
                  <a:srgbClr val="FFFFFF"/>
                </a:solidFill>
                <a:latin typeface="Verdana" pitchFamily="34" charset="0"/>
              </a:rPr>
              <a:t>e</a:t>
            </a:r>
            <a:r>
              <a:rPr lang="fr-FR" b="1" dirty="0" smtClean="0">
                <a:solidFill>
                  <a:srgbClr val="FFFFFF"/>
                </a:solidFill>
                <a:latin typeface="Verdana" pitchFamily="34" charset="0"/>
              </a:rPr>
              <a:t>, 2</a:t>
            </a:r>
            <a:r>
              <a:rPr lang="fr-FR" b="1" baseline="30000" dirty="0" smtClean="0">
                <a:solidFill>
                  <a:srgbClr val="FFFFFF"/>
                </a:solidFill>
                <a:latin typeface="Verdana" pitchFamily="34" charset="0"/>
              </a:rPr>
              <a:t>e</a:t>
            </a:r>
            <a:r>
              <a:rPr lang="fr-FR" b="1" dirty="0" smtClean="0">
                <a:solidFill>
                  <a:srgbClr val="FFFFFF"/>
                </a:solidFill>
                <a:latin typeface="Verdana" pitchFamily="34" charset="0"/>
              </a:rPr>
              <a:t>, 3</a:t>
            </a:r>
            <a:r>
              <a:rPr lang="fr-FR" b="1" baseline="30000" dirty="0" smtClean="0">
                <a:solidFill>
                  <a:srgbClr val="FFFFFF"/>
                </a:solidFill>
                <a:latin typeface="Verdana" pitchFamily="34" charset="0"/>
              </a:rPr>
              <a:t>e</a:t>
            </a:r>
            <a:r>
              <a:rPr lang="fr-FR" b="1" dirty="0" smtClean="0">
                <a:solidFill>
                  <a:srgbClr val="FFFFFF"/>
                </a:solidFill>
                <a:latin typeface="Verdana" pitchFamily="34" charset="0"/>
              </a:rPr>
              <a:t>, 4</a:t>
            </a:r>
            <a:r>
              <a:rPr lang="fr-FR" b="1" baseline="30000" dirty="0" smtClean="0">
                <a:solidFill>
                  <a:srgbClr val="FFFFFF"/>
                </a:solidFill>
                <a:latin typeface="Verdana" pitchFamily="34" charset="0"/>
              </a:rPr>
              <a:t>e</a:t>
            </a:r>
            <a:endParaRPr lang="fr-FR" b="1" dirty="0">
              <a:solidFill>
                <a:srgbClr val="FFFFFF"/>
              </a:solidFill>
              <a:latin typeface="Verdan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FFFFFF"/>
                </a:solidFill>
                <a:latin typeface="Verdana" pitchFamily="34" charset="0"/>
              </a:rPr>
              <a:t>Montées : 1</a:t>
            </a:r>
            <a:r>
              <a:rPr lang="fr-FR" b="1" baseline="30000" dirty="0" smtClean="0">
                <a:solidFill>
                  <a:srgbClr val="FFFFFF"/>
                </a:solidFill>
                <a:latin typeface="Verdana" pitchFamily="34" charset="0"/>
              </a:rPr>
              <a:t>e</a:t>
            </a:r>
            <a:r>
              <a:rPr lang="fr-FR" b="1" dirty="0" smtClean="0">
                <a:solidFill>
                  <a:srgbClr val="FFFFFF"/>
                </a:solidFill>
                <a:latin typeface="Verdana" pitchFamily="34" charset="0"/>
              </a:rPr>
              <a:t> de D2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63452" y="1196753"/>
            <a:ext cx="9117060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fr-FR" altLang="fr-FR" b="1" kern="0" dirty="0" smtClean="0">
                <a:solidFill>
                  <a:srgbClr val="7030A0"/>
                </a:solidFill>
              </a:rPr>
              <a:t>Impact sur la saison 2017-2018 en D1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20" name="Bulle ronde 19"/>
          <p:cNvSpPr/>
          <p:nvPr/>
        </p:nvSpPr>
        <p:spPr bwMode="auto">
          <a:xfrm>
            <a:off x="35496" y="3573016"/>
            <a:ext cx="3888432" cy="1440159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FFFFFF"/>
                </a:solidFill>
                <a:latin typeface="Verdana" pitchFamily="34" charset="0"/>
              </a:rPr>
              <a:t>Si une équipe en - (R3 : 1 montée, pas de descente)</a:t>
            </a:r>
          </a:p>
        </p:txBody>
      </p:sp>
      <p:sp>
        <p:nvSpPr>
          <p:cNvPr id="21" name="Bulle ronde 20"/>
          <p:cNvSpPr/>
          <p:nvPr/>
        </p:nvSpPr>
        <p:spPr bwMode="auto">
          <a:xfrm>
            <a:off x="3923928" y="3573016"/>
            <a:ext cx="5220072" cy="1440159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FFFFFF"/>
                </a:solidFill>
                <a:latin typeface="Verdana" pitchFamily="34" charset="0"/>
              </a:rPr>
              <a:t>Descentes : 8</a:t>
            </a:r>
            <a:r>
              <a:rPr lang="fr-FR" b="1" baseline="30000" dirty="0" smtClean="0">
                <a:solidFill>
                  <a:srgbClr val="FFFFFF"/>
                </a:solidFill>
                <a:latin typeface="Verdana" pitchFamily="34" charset="0"/>
              </a:rPr>
              <a:t>e</a:t>
            </a:r>
            <a:r>
              <a:rPr lang="fr-FR" b="1" dirty="0" smtClean="0">
                <a:solidFill>
                  <a:srgbClr val="FFFFFF"/>
                </a:solidFill>
                <a:latin typeface="Verdana" pitchFamily="34" charset="0"/>
              </a:rPr>
              <a:t>, 7</a:t>
            </a:r>
            <a:r>
              <a:rPr lang="fr-FR" b="1" baseline="30000" dirty="0" smtClean="0">
                <a:solidFill>
                  <a:srgbClr val="FFFFFF"/>
                </a:solidFill>
                <a:latin typeface="Verdana" pitchFamily="34" charset="0"/>
              </a:rPr>
              <a:t>e</a:t>
            </a:r>
            <a:r>
              <a:rPr lang="fr-FR" b="1" dirty="0" smtClean="0">
                <a:solidFill>
                  <a:srgbClr val="FFFFFF"/>
                </a:solidFill>
                <a:latin typeface="Verdana" pitchFamily="34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FFFFFF"/>
                </a:solidFill>
                <a:latin typeface="Verdana" pitchFamily="34" charset="0"/>
              </a:rPr>
              <a:t>Maintiens : 2</a:t>
            </a:r>
            <a:r>
              <a:rPr lang="fr-FR" b="1" baseline="30000" dirty="0" smtClean="0">
                <a:solidFill>
                  <a:srgbClr val="FFFFFF"/>
                </a:solidFill>
                <a:latin typeface="Verdana" pitchFamily="34" charset="0"/>
              </a:rPr>
              <a:t>e</a:t>
            </a:r>
            <a:r>
              <a:rPr lang="fr-FR" b="1" dirty="0" smtClean="0">
                <a:solidFill>
                  <a:srgbClr val="FFFFFF"/>
                </a:solidFill>
                <a:latin typeface="Verdana" pitchFamily="34" charset="0"/>
              </a:rPr>
              <a:t>, 3</a:t>
            </a:r>
            <a:r>
              <a:rPr lang="fr-FR" b="1" baseline="30000" dirty="0" smtClean="0">
                <a:solidFill>
                  <a:srgbClr val="FFFFFF"/>
                </a:solidFill>
                <a:latin typeface="Verdana" pitchFamily="34" charset="0"/>
              </a:rPr>
              <a:t>e</a:t>
            </a:r>
            <a:r>
              <a:rPr lang="fr-FR" b="1" dirty="0" smtClean="0">
                <a:solidFill>
                  <a:srgbClr val="FFFFFF"/>
                </a:solidFill>
                <a:latin typeface="Verdana" pitchFamily="34" charset="0"/>
              </a:rPr>
              <a:t>, 4</a:t>
            </a:r>
            <a:r>
              <a:rPr lang="fr-FR" b="1" baseline="30000" dirty="0" smtClean="0">
                <a:solidFill>
                  <a:srgbClr val="FFFFFF"/>
                </a:solidFill>
                <a:latin typeface="Verdana" pitchFamily="34" charset="0"/>
              </a:rPr>
              <a:t>e</a:t>
            </a:r>
            <a:r>
              <a:rPr lang="fr-FR" b="1" dirty="0" smtClean="0">
                <a:solidFill>
                  <a:srgbClr val="FFFFFF"/>
                </a:solidFill>
                <a:latin typeface="Verdana" pitchFamily="34" charset="0"/>
              </a:rPr>
              <a:t>, 5</a:t>
            </a:r>
            <a:r>
              <a:rPr lang="fr-FR" b="1" baseline="30000" dirty="0" smtClean="0">
                <a:solidFill>
                  <a:srgbClr val="FFFFFF"/>
                </a:solidFill>
                <a:latin typeface="Verdana" pitchFamily="34" charset="0"/>
              </a:rPr>
              <a:t>e</a:t>
            </a:r>
            <a:r>
              <a:rPr lang="fr-FR" b="1" dirty="0" smtClean="0">
                <a:solidFill>
                  <a:srgbClr val="FFFFFF"/>
                </a:solidFill>
                <a:latin typeface="Verdana" pitchFamily="34" charset="0"/>
              </a:rPr>
              <a:t>, 6</a:t>
            </a:r>
            <a:r>
              <a:rPr lang="fr-FR" b="1" baseline="30000" dirty="0" smtClean="0">
                <a:solidFill>
                  <a:srgbClr val="FFFFFF"/>
                </a:solidFill>
                <a:latin typeface="Verdana" pitchFamily="34" charset="0"/>
              </a:rPr>
              <a:t>e</a:t>
            </a:r>
            <a:endParaRPr lang="fr-FR" b="1" dirty="0">
              <a:solidFill>
                <a:srgbClr val="FFFFFF"/>
              </a:solidFill>
              <a:latin typeface="Verdan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FFFFFF"/>
                </a:solidFill>
                <a:latin typeface="Verdana" pitchFamily="34" charset="0"/>
              </a:rPr>
              <a:t>Montées : 1</a:t>
            </a:r>
            <a:r>
              <a:rPr lang="fr-FR" b="1" baseline="30000" dirty="0" smtClean="0">
                <a:solidFill>
                  <a:srgbClr val="FFFFFF"/>
                </a:solidFill>
                <a:latin typeface="Verdana" pitchFamily="34" charset="0"/>
              </a:rPr>
              <a:t>e</a:t>
            </a:r>
            <a:r>
              <a:rPr lang="fr-FR" b="1" dirty="0" smtClean="0">
                <a:solidFill>
                  <a:srgbClr val="FFFFFF"/>
                </a:solidFill>
                <a:latin typeface="Verdana" pitchFamily="34" charset="0"/>
              </a:rPr>
              <a:t> de D2</a:t>
            </a:r>
          </a:p>
        </p:txBody>
      </p:sp>
      <p:sp>
        <p:nvSpPr>
          <p:cNvPr id="22" name="Bulle ronde 21"/>
          <p:cNvSpPr/>
          <p:nvPr/>
        </p:nvSpPr>
        <p:spPr bwMode="auto">
          <a:xfrm>
            <a:off x="35496" y="5301209"/>
            <a:ext cx="3888432" cy="1440159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FFFFFF"/>
                </a:solidFill>
                <a:latin typeface="Verdana" pitchFamily="34" charset="0"/>
              </a:rPr>
              <a:t>Si pas d’équipe en + ou en - (R3 : pas de montée ni descente)</a:t>
            </a:r>
          </a:p>
        </p:txBody>
      </p:sp>
      <p:sp>
        <p:nvSpPr>
          <p:cNvPr id="23" name="Bulle ronde 22"/>
          <p:cNvSpPr/>
          <p:nvPr/>
        </p:nvSpPr>
        <p:spPr bwMode="auto">
          <a:xfrm>
            <a:off x="3923928" y="5301209"/>
            <a:ext cx="5220072" cy="1440159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FFFFFF"/>
                </a:solidFill>
                <a:latin typeface="Verdana" pitchFamily="34" charset="0"/>
              </a:rPr>
              <a:t>Descentes : 8</a:t>
            </a:r>
            <a:r>
              <a:rPr lang="fr-FR" b="1" baseline="30000" dirty="0" smtClean="0">
                <a:solidFill>
                  <a:srgbClr val="FFFFFF"/>
                </a:solidFill>
                <a:latin typeface="Verdana" pitchFamily="34" charset="0"/>
              </a:rPr>
              <a:t>e</a:t>
            </a:r>
            <a:r>
              <a:rPr lang="fr-FR" b="1" dirty="0" smtClean="0">
                <a:solidFill>
                  <a:srgbClr val="FFFFFF"/>
                </a:solidFill>
                <a:latin typeface="Verdana" pitchFamily="34" charset="0"/>
              </a:rPr>
              <a:t>, 7</a:t>
            </a:r>
            <a:r>
              <a:rPr lang="fr-FR" b="1" baseline="30000" dirty="0" smtClean="0">
                <a:solidFill>
                  <a:srgbClr val="FFFFFF"/>
                </a:solidFill>
                <a:latin typeface="Verdana" pitchFamily="34" charset="0"/>
              </a:rPr>
              <a:t>e</a:t>
            </a:r>
            <a:r>
              <a:rPr lang="fr-FR" b="1" dirty="0">
                <a:solidFill>
                  <a:srgbClr val="FFFFFF"/>
                </a:solidFill>
                <a:latin typeface="Verdana" pitchFamily="34" charset="0"/>
              </a:rPr>
              <a:t>, 6</a:t>
            </a:r>
            <a:r>
              <a:rPr lang="fr-FR" b="1" baseline="30000" dirty="0">
                <a:solidFill>
                  <a:srgbClr val="FFFFFF"/>
                </a:solidFill>
                <a:latin typeface="Verdana" pitchFamily="34" charset="0"/>
              </a:rPr>
              <a:t>e</a:t>
            </a:r>
            <a:endParaRPr lang="fr-FR" b="1" dirty="0">
              <a:solidFill>
                <a:srgbClr val="FFFFFF"/>
              </a:solidFill>
              <a:latin typeface="Verdan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FFFFFF"/>
                </a:solidFill>
                <a:latin typeface="Verdana" pitchFamily="34" charset="0"/>
              </a:rPr>
              <a:t>Maintiens : 1</a:t>
            </a:r>
            <a:r>
              <a:rPr lang="fr-FR" b="1" baseline="30000" dirty="0" smtClean="0">
                <a:solidFill>
                  <a:srgbClr val="FFFFFF"/>
                </a:solidFill>
                <a:latin typeface="Verdana" pitchFamily="34" charset="0"/>
              </a:rPr>
              <a:t>e</a:t>
            </a:r>
            <a:r>
              <a:rPr lang="fr-FR" b="1" dirty="0" smtClean="0">
                <a:solidFill>
                  <a:srgbClr val="FFFFFF"/>
                </a:solidFill>
                <a:latin typeface="Verdana" pitchFamily="34" charset="0"/>
              </a:rPr>
              <a:t>, 2</a:t>
            </a:r>
            <a:r>
              <a:rPr lang="fr-FR" b="1" baseline="30000" dirty="0" smtClean="0">
                <a:solidFill>
                  <a:srgbClr val="FFFFFF"/>
                </a:solidFill>
                <a:latin typeface="Verdana" pitchFamily="34" charset="0"/>
              </a:rPr>
              <a:t>e</a:t>
            </a:r>
            <a:r>
              <a:rPr lang="fr-FR" b="1" dirty="0" smtClean="0">
                <a:solidFill>
                  <a:srgbClr val="FFFFFF"/>
                </a:solidFill>
                <a:latin typeface="Verdana" pitchFamily="34" charset="0"/>
              </a:rPr>
              <a:t>, 3</a:t>
            </a:r>
            <a:r>
              <a:rPr lang="fr-FR" b="1" baseline="30000" dirty="0" smtClean="0">
                <a:solidFill>
                  <a:srgbClr val="FFFFFF"/>
                </a:solidFill>
                <a:latin typeface="Verdana" pitchFamily="34" charset="0"/>
              </a:rPr>
              <a:t>e</a:t>
            </a:r>
            <a:r>
              <a:rPr lang="fr-FR" b="1" dirty="0" smtClean="0">
                <a:solidFill>
                  <a:srgbClr val="FFFFFF"/>
                </a:solidFill>
                <a:latin typeface="Verdana" pitchFamily="34" charset="0"/>
              </a:rPr>
              <a:t>, 4</a:t>
            </a:r>
            <a:r>
              <a:rPr lang="fr-FR" b="1" baseline="30000" dirty="0" smtClean="0">
                <a:solidFill>
                  <a:srgbClr val="FFFFFF"/>
                </a:solidFill>
                <a:latin typeface="Verdana" pitchFamily="34" charset="0"/>
              </a:rPr>
              <a:t>e</a:t>
            </a:r>
            <a:r>
              <a:rPr lang="fr-FR" b="1" dirty="0" smtClean="0">
                <a:solidFill>
                  <a:srgbClr val="FFFFFF"/>
                </a:solidFill>
                <a:latin typeface="Verdana" pitchFamily="34" charset="0"/>
              </a:rPr>
              <a:t>,5</a:t>
            </a:r>
            <a:r>
              <a:rPr lang="fr-FR" b="1" baseline="30000" dirty="0" smtClean="0">
                <a:solidFill>
                  <a:srgbClr val="FFFFFF"/>
                </a:solidFill>
                <a:latin typeface="Verdana" pitchFamily="34" charset="0"/>
              </a:rPr>
              <a:t>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FFFFFF"/>
                </a:solidFill>
                <a:latin typeface="Verdana" pitchFamily="34" charset="0"/>
              </a:rPr>
              <a:t>Montées : 1</a:t>
            </a:r>
            <a:r>
              <a:rPr lang="fr-FR" b="1" baseline="30000" dirty="0" smtClean="0">
                <a:solidFill>
                  <a:srgbClr val="FFFFFF"/>
                </a:solidFill>
                <a:latin typeface="Verdana" pitchFamily="34" charset="0"/>
              </a:rPr>
              <a:t>e</a:t>
            </a:r>
            <a:r>
              <a:rPr lang="fr-FR" b="1" dirty="0" smtClean="0">
                <a:solidFill>
                  <a:srgbClr val="FFFFFF"/>
                </a:solidFill>
                <a:latin typeface="Verdana" pitchFamily="34" charset="0"/>
              </a:rPr>
              <a:t> de D2</a:t>
            </a:r>
          </a:p>
        </p:txBody>
      </p:sp>
    </p:spTree>
    <p:extLst>
      <p:ext uri="{BB962C8B-B14F-4D97-AF65-F5344CB8AC3E}">
        <p14:creationId xmlns:p14="http://schemas.microsoft.com/office/powerpoint/2010/main" val="2681590113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468313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Les </a:t>
            </a:r>
            <a:r>
              <a:rPr lang="fr-FR" altLang="fr-FR" dirty="0" err="1" smtClean="0">
                <a:solidFill>
                  <a:schemeClr val="bg1"/>
                </a:solidFill>
              </a:rPr>
              <a:t>Badbacools</a:t>
            </a:r>
            <a:r>
              <a:rPr lang="fr-FR" altLang="fr-FR" dirty="0" smtClean="0">
                <a:solidFill>
                  <a:schemeClr val="bg1"/>
                </a:solidFill>
              </a:rPr>
              <a:t> (1/1)</a:t>
            </a:r>
            <a:endParaRPr lang="fr-FR" altLang="fr-FR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734370" y="1844824"/>
            <a:ext cx="3230118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Priorité Benjamin-Minime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51520" y="5013176"/>
            <a:ext cx="3236767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Poussins exceptionnels invités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22" name="Bulle ronde 21"/>
          <p:cNvSpPr/>
          <p:nvPr/>
        </p:nvSpPr>
        <p:spPr bwMode="auto">
          <a:xfrm>
            <a:off x="1691680" y="2852936"/>
            <a:ext cx="5328592" cy="2304255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4000" b="1" dirty="0" smtClean="0">
                <a:solidFill>
                  <a:srgbClr val="FFFFFF"/>
                </a:solidFill>
                <a:latin typeface="Verdana" pitchFamily="34" charset="0"/>
              </a:rPr>
              <a:t>Pas de changement</a:t>
            </a:r>
          </a:p>
        </p:txBody>
      </p:sp>
    </p:spTree>
    <p:extLst>
      <p:ext uri="{BB962C8B-B14F-4D97-AF65-F5344CB8AC3E}">
        <p14:creationId xmlns:p14="http://schemas.microsoft.com/office/powerpoint/2010/main" val="427106419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468313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rgbClr val="FFFFFF"/>
                </a:solidFill>
              </a:rPr>
              <a:t>Questions</a:t>
            </a:r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9" name="Bulle ronde 8"/>
          <p:cNvSpPr/>
          <p:nvPr/>
        </p:nvSpPr>
        <p:spPr bwMode="auto">
          <a:xfrm>
            <a:off x="5902031" y="1948377"/>
            <a:ext cx="3175049" cy="2304256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4400" smtClean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11" name="Bulle ronde 10"/>
          <p:cNvSpPr/>
          <p:nvPr/>
        </p:nvSpPr>
        <p:spPr bwMode="auto">
          <a:xfrm>
            <a:off x="287908" y="1866031"/>
            <a:ext cx="3203972" cy="2123365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4400" smtClean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059832" y="4005064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b="1" dirty="0">
                <a:solidFill>
                  <a:srgbClr val="FFFFFF"/>
                </a:solidFill>
              </a:rPr>
              <a:t>Pour les entraîneurs : </a:t>
            </a:r>
            <a:endParaRPr lang="fr-FR" altLang="fr-FR" b="1" dirty="0" smtClean="0">
              <a:solidFill>
                <a:srgbClr val="FFFFFF"/>
              </a:solidFill>
            </a:endParaRPr>
          </a:p>
          <a:p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085399" y="2787246"/>
            <a:ext cx="28083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altLang="fr-FR" sz="3200" b="1" dirty="0" smtClean="0">
                <a:solidFill>
                  <a:srgbClr val="FFFFFF"/>
                </a:solidFill>
              </a:rPr>
              <a:t>Remarques</a:t>
            </a:r>
            <a:endParaRPr lang="fr-FR" altLang="fr-FR" sz="3200" dirty="0">
              <a:solidFill>
                <a:srgbClr val="FFFFFF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68313" y="2636912"/>
            <a:ext cx="2880319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Questions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025" y="4005064"/>
            <a:ext cx="188595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4719629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8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7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3188"/>
            <a:ext cx="9144000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667" name="Espace réservé du contenu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52863" y="404813"/>
            <a:ext cx="1295400" cy="2173287"/>
          </a:xfrm>
        </p:spPr>
      </p:pic>
      <p:pic>
        <p:nvPicPr>
          <p:cNvPr id="113668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75413"/>
            <a:ext cx="9144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/>
          </p:cNvSpPr>
          <p:nvPr/>
        </p:nvSpPr>
        <p:spPr bwMode="auto">
          <a:xfrm>
            <a:off x="611188" y="2924175"/>
            <a:ext cx="8229600" cy="25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sz="5400" b="1" dirty="0" smtClean="0"/>
              <a:t>Merci de votre attention</a:t>
            </a:r>
            <a:endParaRPr lang="fr-FR" altLang="fr-FR" sz="5400" b="1" dirty="0"/>
          </a:p>
        </p:txBody>
      </p:sp>
      <p:pic>
        <p:nvPicPr>
          <p:cNvPr id="113670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75413"/>
            <a:ext cx="9144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8315679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776"/>
            <a:ext cx="8229600" cy="2808337"/>
          </a:xfrm>
        </p:spPr>
        <p:txBody>
          <a:bodyPr/>
          <a:lstStyle/>
          <a:p>
            <a:pPr algn="ctr">
              <a:buFontTx/>
              <a:buNone/>
            </a:pPr>
            <a:endParaRPr lang="fr-FR" altLang="fr-FR" b="1" dirty="0" smtClean="0"/>
          </a:p>
          <a:p>
            <a:pPr algn="ctr">
              <a:buFontTx/>
              <a:buNone/>
            </a:pPr>
            <a:r>
              <a:rPr lang="fr-FR" altLang="fr-FR" b="1" dirty="0" smtClean="0"/>
              <a:t>Les Stages Adultes</a:t>
            </a:r>
          </a:p>
          <a:p>
            <a:pPr algn="ctr">
              <a:buFontTx/>
              <a:buNone/>
            </a:pPr>
            <a:endParaRPr lang="fr-FR" altLang="fr-FR" b="1" dirty="0" smtClean="0"/>
          </a:p>
          <a:p>
            <a:pPr algn="ctr">
              <a:buFontTx/>
              <a:buNone/>
            </a:pPr>
            <a:r>
              <a:rPr lang="fr-FR" altLang="fr-FR" b="1" dirty="0" smtClean="0"/>
              <a:t>Les Stages </a:t>
            </a:r>
            <a:r>
              <a:rPr lang="fr-FR" altLang="fr-FR" b="1" dirty="0" err="1" smtClean="0"/>
              <a:t>Parabadminton</a:t>
            </a:r>
            <a:endParaRPr lang="fr-FR" altLang="fr-FR" b="1" dirty="0" smtClean="0"/>
          </a:p>
          <a:p>
            <a:pPr algn="ctr">
              <a:buFontTx/>
              <a:buNone/>
            </a:pPr>
            <a:endParaRPr lang="fr-FR" altLang="fr-FR" b="1" dirty="0"/>
          </a:p>
          <a:p>
            <a:pPr algn="ctr">
              <a:buFontTx/>
              <a:buNone/>
            </a:pPr>
            <a:r>
              <a:rPr lang="fr-FR" altLang="fr-FR" b="1" dirty="0" smtClean="0"/>
              <a:t>Les Interclubs Départementaux</a:t>
            </a:r>
          </a:p>
          <a:p>
            <a:pPr algn="ctr">
              <a:buFontTx/>
              <a:buNone/>
            </a:pPr>
            <a:endParaRPr lang="fr-FR" altLang="fr-FR" b="1" dirty="0"/>
          </a:p>
          <a:p>
            <a:pPr algn="ctr">
              <a:buFontTx/>
              <a:buNone/>
            </a:pPr>
            <a:r>
              <a:rPr lang="fr-FR" altLang="fr-FR" b="1" dirty="0" smtClean="0"/>
              <a:t>Les </a:t>
            </a:r>
            <a:r>
              <a:rPr lang="fr-FR" altLang="fr-FR" b="1" dirty="0" err="1" smtClean="0"/>
              <a:t>Badbacools</a:t>
            </a:r>
            <a:endParaRPr lang="fr-FR" altLang="fr-FR" b="1" dirty="0" smtClean="0"/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468313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Sommaire</a:t>
            </a:r>
            <a:endParaRPr lang="fr-FR" alt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136344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468313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Les Stages Adultes (1/2)</a:t>
            </a:r>
            <a:endParaRPr lang="fr-FR" altLang="fr-FR" dirty="0">
              <a:solidFill>
                <a:schemeClr val="bg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95201" y="1844824"/>
            <a:ext cx="2880319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Toujours 3 SDJ 3 jours vacances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734370" y="1844824"/>
            <a:ext cx="3230118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Priorité Benjamin-Minime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51520" y="5013176"/>
            <a:ext cx="3236767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Poussins exceptionnels invités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5724128" y="4869161"/>
            <a:ext cx="3236767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Cadets en partenaire d’entraînement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5" name="Bulle ronde 14"/>
          <p:cNvSpPr/>
          <p:nvPr/>
        </p:nvSpPr>
        <p:spPr bwMode="auto">
          <a:xfrm>
            <a:off x="2555776" y="3212976"/>
            <a:ext cx="3888432" cy="1704229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3200" b="1" dirty="0" smtClean="0">
                <a:solidFill>
                  <a:srgbClr val="FFFFFF"/>
                </a:solidFill>
                <a:latin typeface="Verdana" pitchFamily="34" charset="0"/>
              </a:rPr>
              <a:t>Lancement projet</a:t>
            </a:r>
          </a:p>
        </p:txBody>
      </p:sp>
      <p:sp>
        <p:nvSpPr>
          <p:cNvPr id="16" name="Bulle ronde 15"/>
          <p:cNvSpPr/>
          <p:nvPr/>
        </p:nvSpPr>
        <p:spPr bwMode="auto">
          <a:xfrm>
            <a:off x="186995" y="1492723"/>
            <a:ext cx="3888432" cy="1704229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3200" b="1" dirty="0" smtClean="0">
                <a:solidFill>
                  <a:srgbClr val="FFFFFF"/>
                </a:solidFill>
                <a:latin typeface="Verdana" pitchFamily="34" charset="0"/>
              </a:rPr>
              <a:t>2 stages annuels</a:t>
            </a:r>
          </a:p>
        </p:txBody>
      </p:sp>
      <p:sp>
        <p:nvSpPr>
          <p:cNvPr id="17" name="Bulle ronde 16"/>
          <p:cNvSpPr/>
          <p:nvPr/>
        </p:nvSpPr>
        <p:spPr bwMode="auto">
          <a:xfrm>
            <a:off x="5076056" y="1492722"/>
            <a:ext cx="3888432" cy="1704229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solidFill>
                  <a:srgbClr val="FFFFFF"/>
                </a:solidFill>
                <a:latin typeface="Verdana" pitchFamily="34" charset="0"/>
              </a:rPr>
              <a:t>Samedi journée (possibilité ½ journée)</a:t>
            </a:r>
          </a:p>
        </p:txBody>
      </p:sp>
      <p:sp>
        <p:nvSpPr>
          <p:cNvPr id="18" name="Bulle ronde 17"/>
          <p:cNvSpPr/>
          <p:nvPr/>
        </p:nvSpPr>
        <p:spPr bwMode="auto">
          <a:xfrm>
            <a:off x="28956" y="5013176"/>
            <a:ext cx="3888432" cy="1704229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3200" b="1" dirty="0" smtClean="0">
                <a:solidFill>
                  <a:srgbClr val="FFFFFF"/>
                </a:solidFill>
                <a:latin typeface="Verdana" pitchFamily="34" charset="0"/>
              </a:rPr>
              <a:t>1</a:t>
            </a:r>
            <a:r>
              <a:rPr lang="fr-FR" sz="3200" b="1" baseline="30000" dirty="0" smtClean="0">
                <a:solidFill>
                  <a:srgbClr val="FFFFFF"/>
                </a:solidFill>
                <a:latin typeface="Verdana" pitchFamily="34" charset="0"/>
              </a:rPr>
              <a:t>e</a:t>
            </a:r>
            <a:r>
              <a:rPr lang="fr-FR" sz="3200" b="1" dirty="0" smtClean="0">
                <a:solidFill>
                  <a:srgbClr val="FFFFFF"/>
                </a:solidFill>
                <a:latin typeface="Verdana" pitchFamily="34" charset="0"/>
              </a:rPr>
              <a:t> stage : NC, P, D, R</a:t>
            </a:r>
          </a:p>
        </p:txBody>
      </p:sp>
      <p:sp>
        <p:nvSpPr>
          <p:cNvPr id="19" name="Bulle ronde 18"/>
          <p:cNvSpPr/>
          <p:nvPr/>
        </p:nvSpPr>
        <p:spPr bwMode="auto">
          <a:xfrm>
            <a:off x="5072463" y="5087266"/>
            <a:ext cx="3888432" cy="1704229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solidFill>
                  <a:srgbClr val="FFFFFF"/>
                </a:solidFill>
                <a:latin typeface="Verdana" pitchFamily="34" charset="0"/>
              </a:rPr>
              <a:t>2</a:t>
            </a:r>
            <a:r>
              <a:rPr lang="fr-FR" sz="2400" b="1" baseline="30000" dirty="0" smtClean="0">
                <a:solidFill>
                  <a:srgbClr val="FFFFFF"/>
                </a:solidFill>
                <a:latin typeface="Verdana" pitchFamily="34" charset="0"/>
              </a:rPr>
              <a:t>e</a:t>
            </a:r>
            <a:r>
              <a:rPr lang="fr-FR" sz="2400" b="1" dirty="0" smtClean="0">
                <a:solidFill>
                  <a:srgbClr val="FFFFFF"/>
                </a:solidFill>
                <a:latin typeface="Verdana" pitchFamily="34" charset="0"/>
              </a:rPr>
              <a:t> stage : public majoritaire 1</a:t>
            </a:r>
            <a:r>
              <a:rPr lang="fr-FR" sz="2400" b="1" baseline="30000" dirty="0" smtClean="0">
                <a:solidFill>
                  <a:srgbClr val="FFFFFF"/>
                </a:solidFill>
                <a:latin typeface="Verdana" pitchFamily="34" charset="0"/>
              </a:rPr>
              <a:t>e</a:t>
            </a:r>
            <a:r>
              <a:rPr lang="fr-FR" sz="2400" b="1" dirty="0" smtClean="0">
                <a:solidFill>
                  <a:srgbClr val="FFFFFF"/>
                </a:solidFill>
                <a:latin typeface="Verdana" pitchFamily="34" charset="0"/>
              </a:rPr>
              <a:t> stage</a:t>
            </a:r>
          </a:p>
        </p:txBody>
      </p:sp>
    </p:spTree>
    <p:extLst>
      <p:ext uri="{BB962C8B-B14F-4D97-AF65-F5344CB8AC3E}">
        <p14:creationId xmlns:p14="http://schemas.microsoft.com/office/powerpoint/2010/main" val="1261651641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468313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Les Stages Adultes (2/2)</a:t>
            </a:r>
            <a:endParaRPr lang="fr-FR" altLang="fr-FR" dirty="0">
              <a:solidFill>
                <a:schemeClr val="bg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95201" y="1844824"/>
            <a:ext cx="2880319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Toujours 3 SDJ 3 jours vacances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734370" y="1844824"/>
            <a:ext cx="3230118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Priorité Benjamin-Minime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51520" y="5013176"/>
            <a:ext cx="3236767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Poussins exceptionnels invités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5724128" y="4869161"/>
            <a:ext cx="3236767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Cadets en partenaire d’entraînement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5" name="Bulle ronde 14"/>
          <p:cNvSpPr/>
          <p:nvPr/>
        </p:nvSpPr>
        <p:spPr bwMode="auto">
          <a:xfrm>
            <a:off x="2555776" y="3212976"/>
            <a:ext cx="3888432" cy="1704229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solidFill>
                  <a:srgbClr val="FFFFFF"/>
                </a:solidFill>
                <a:latin typeface="Verdana" pitchFamily="34" charset="0"/>
              </a:rPr>
              <a:t>Tarif : 30€/jour (15€ ½ journée)</a:t>
            </a:r>
          </a:p>
        </p:txBody>
      </p:sp>
      <p:sp>
        <p:nvSpPr>
          <p:cNvPr id="16" name="Bulle ronde 15"/>
          <p:cNvSpPr/>
          <p:nvPr/>
        </p:nvSpPr>
        <p:spPr bwMode="auto">
          <a:xfrm>
            <a:off x="186995" y="1492723"/>
            <a:ext cx="3888432" cy="1704229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solidFill>
                  <a:srgbClr val="FFFFFF"/>
                </a:solidFill>
                <a:latin typeface="Verdana" pitchFamily="34" charset="0"/>
              </a:rPr>
              <a:t>Encadrement DEJEPS : Alexia</a:t>
            </a:r>
          </a:p>
        </p:txBody>
      </p:sp>
      <p:sp>
        <p:nvSpPr>
          <p:cNvPr id="17" name="Bulle ronde 16"/>
          <p:cNvSpPr/>
          <p:nvPr/>
        </p:nvSpPr>
        <p:spPr bwMode="auto">
          <a:xfrm>
            <a:off x="5076056" y="1492722"/>
            <a:ext cx="3888432" cy="1704229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solidFill>
                  <a:srgbClr val="FFFFFF"/>
                </a:solidFill>
                <a:latin typeface="Verdana" pitchFamily="34" charset="0"/>
              </a:rPr>
              <a:t>Volants fournis</a:t>
            </a:r>
          </a:p>
        </p:txBody>
      </p:sp>
      <p:sp>
        <p:nvSpPr>
          <p:cNvPr id="18" name="Bulle ronde 17"/>
          <p:cNvSpPr/>
          <p:nvPr/>
        </p:nvSpPr>
        <p:spPr bwMode="auto">
          <a:xfrm>
            <a:off x="28956" y="5013176"/>
            <a:ext cx="3888432" cy="1704229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solidFill>
                  <a:srgbClr val="FFFFFF"/>
                </a:solidFill>
                <a:latin typeface="Verdana" pitchFamily="34" charset="0"/>
              </a:rPr>
              <a:t>Effectif en fonction nombre terrains</a:t>
            </a:r>
          </a:p>
        </p:txBody>
      </p:sp>
      <p:sp>
        <p:nvSpPr>
          <p:cNvPr id="19" name="Bulle ronde 18"/>
          <p:cNvSpPr/>
          <p:nvPr/>
        </p:nvSpPr>
        <p:spPr bwMode="auto">
          <a:xfrm>
            <a:off x="5072463" y="5087266"/>
            <a:ext cx="3888432" cy="1704229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dirty="0" smtClean="0">
                <a:solidFill>
                  <a:srgbClr val="FFFFFF"/>
                </a:solidFill>
                <a:latin typeface="Verdana" pitchFamily="34" charset="0"/>
              </a:rPr>
              <a:t>Encadrants bénévoles club invités pour compléter l’encadrement</a:t>
            </a:r>
          </a:p>
        </p:txBody>
      </p:sp>
    </p:spTree>
    <p:extLst>
      <p:ext uri="{BB962C8B-B14F-4D97-AF65-F5344CB8AC3E}">
        <p14:creationId xmlns:p14="http://schemas.microsoft.com/office/powerpoint/2010/main" val="1942727128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468313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Les Stages Parabad (1/2)</a:t>
            </a:r>
            <a:endParaRPr lang="fr-FR" altLang="fr-FR" dirty="0">
              <a:solidFill>
                <a:schemeClr val="bg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95201" y="1844824"/>
            <a:ext cx="2880319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Toujours 3 SDJ 3 jours vacances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734370" y="1844824"/>
            <a:ext cx="3230118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Priorité Benjamin-Minime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51520" y="5013176"/>
            <a:ext cx="3236767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Poussins exceptionnels invités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5724128" y="4869161"/>
            <a:ext cx="3236767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Cadets en partenaire d’entraînement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5" name="Bulle ronde 14"/>
          <p:cNvSpPr/>
          <p:nvPr/>
        </p:nvSpPr>
        <p:spPr bwMode="auto">
          <a:xfrm>
            <a:off x="2555776" y="3212976"/>
            <a:ext cx="3888432" cy="1704229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3200" b="1" dirty="0" smtClean="0">
                <a:solidFill>
                  <a:srgbClr val="FFFFFF"/>
                </a:solidFill>
                <a:latin typeface="Verdana" pitchFamily="34" charset="0"/>
              </a:rPr>
              <a:t>Lancement projet</a:t>
            </a:r>
          </a:p>
        </p:txBody>
      </p:sp>
      <p:sp>
        <p:nvSpPr>
          <p:cNvPr id="16" name="Bulle ronde 15"/>
          <p:cNvSpPr/>
          <p:nvPr/>
        </p:nvSpPr>
        <p:spPr bwMode="auto">
          <a:xfrm>
            <a:off x="186995" y="1492723"/>
            <a:ext cx="3888432" cy="1704229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3200" b="1" dirty="0" smtClean="0">
                <a:solidFill>
                  <a:srgbClr val="FFFFFF"/>
                </a:solidFill>
                <a:latin typeface="Verdana" pitchFamily="34" charset="0"/>
              </a:rPr>
              <a:t>2 stages annuels</a:t>
            </a:r>
          </a:p>
        </p:txBody>
      </p:sp>
      <p:sp>
        <p:nvSpPr>
          <p:cNvPr id="17" name="Bulle ronde 16"/>
          <p:cNvSpPr/>
          <p:nvPr/>
        </p:nvSpPr>
        <p:spPr bwMode="auto">
          <a:xfrm>
            <a:off x="5076056" y="1492722"/>
            <a:ext cx="3888432" cy="1704229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solidFill>
                  <a:srgbClr val="FFFFFF"/>
                </a:solidFill>
                <a:latin typeface="Verdana" pitchFamily="34" charset="0"/>
              </a:rPr>
              <a:t>1 stage Perf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solidFill>
                  <a:srgbClr val="FFFFFF"/>
                </a:solidFill>
                <a:latin typeface="Verdana" pitchFamily="34" charset="0"/>
              </a:rPr>
              <a:t>1 stage Promo</a:t>
            </a:r>
          </a:p>
        </p:txBody>
      </p:sp>
      <p:sp>
        <p:nvSpPr>
          <p:cNvPr id="18" name="Bulle ronde 17"/>
          <p:cNvSpPr/>
          <p:nvPr/>
        </p:nvSpPr>
        <p:spPr bwMode="auto">
          <a:xfrm>
            <a:off x="28956" y="5013176"/>
            <a:ext cx="3888432" cy="1704229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solidFill>
                  <a:srgbClr val="FFFFFF"/>
                </a:solidFill>
                <a:latin typeface="Verdana" pitchFamily="34" charset="0"/>
              </a:rPr>
              <a:t>Stage Perf : WE ouvert AURA, PACA</a:t>
            </a:r>
          </a:p>
        </p:txBody>
      </p:sp>
      <p:sp>
        <p:nvSpPr>
          <p:cNvPr id="19" name="Bulle ronde 18"/>
          <p:cNvSpPr/>
          <p:nvPr/>
        </p:nvSpPr>
        <p:spPr bwMode="auto">
          <a:xfrm>
            <a:off x="5072463" y="5087266"/>
            <a:ext cx="3888432" cy="1704229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dirty="0" smtClean="0">
                <a:solidFill>
                  <a:srgbClr val="FFFFFF"/>
                </a:solidFill>
                <a:latin typeface="Verdana" pitchFamily="34" charset="0"/>
              </a:rPr>
              <a:t>Stage Promo : samedi ouvert licenciés FFBaD 26/07 ou FFH 26/07</a:t>
            </a:r>
          </a:p>
        </p:txBody>
      </p:sp>
    </p:spTree>
    <p:extLst>
      <p:ext uri="{BB962C8B-B14F-4D97-AF65-F5344CB8AC3E}">
        <p14:creationId xmlns:p14="http://schemas.microsoft.com/office/powerpoint/2010/main" val="579093372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468313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Les Stages Parabad (2/2)</a:t>
            </a:r>
            <a:endParaRPr lang="fr-FR" altLang="fr-FR" dirty="0">
              <a:solidFill>
                <a:schemeClr val="bg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95201" y="1844824"/>
            <a:ext cx="2880319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Toujours 3 SDJ 3 jours vacances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734370" y="1844824"/>
            <a:ext cx="3230118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Priorité Benjamin-Minime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51520" y="5013176"/>
            <a:ext cx="3236767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Poussins exceptionnels invités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5724128" y="4869161"/>
            <a:ext cx="3236767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Cadets en partenaire d’entraînement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6" name="Bulle ronde 15"/>
          <p:cNvSpPr/>
          <p:nvPr/>
        </p:nvSpPr>
        <p:spPr bwMode="auto">
          <a:xfrm>
            <a:off x="186995" y="1492723"/>
            <a:ext cx="3888432" cy="1704229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100" b="1" dirty="0" smtClean="0">
                <a:solidFill>
                  <a:srgbClr val="FFFFFF"/>
                </a:solidFill>
                <a:latin typeface="Verdana" pitchFamily="34" charset="0"/>
              </a:rPr>
              <a:t>Encadrement  : Alexia (DEJEPS) + Céline (</a:t>
            </a:r>
            <a:r>
              <a:rPr lang="fr-FR" sz="2100" b="1" dirty="0" err="1" smtClean="0">
                <a:solidFill>
                  <a:srgbClr val="FFFFFF"/>
                </a:solidFill>
                <a:latin typeface="Verdana" pitchFamily="34" charset="0"/>
              </a:rPr>
              <a:t>DIPara</a:t>
            </a:r>
            <a:r>
              <a:rPr lang="fr-FR" sz="2100" b="1" dirty="0" smtClean="0">
                <a:solidFill>
                  <a:srgbClr val="FFFFFF"/>
                </a:solidFill>
                <a:latin typeface="Verdana" pitchFamily="34" charset="0"/>
              </a:rPr>
              <a:t>)</a:t>
            </a:r>
          </a:p>
        </p:txBody>
      </p:sp>
      <p:sp>
        <p:nvSpPr>
          <p:cNvPr id="17" name="Bulle ronde 16"/>
          <p:cNvSpPr/>
          <p:nvPr/>
        </p:nvSpPr>
        <p:spPr bwMode="auto">
          <a:xfrm>
            <a:off x="5076056" y="1492722"/>
            <a:ext cx="3888432" cy="1704229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solidFill>
                  <a:srgbClr val="FFFFFF"/>
                </a:solidFill>
                <a:latin typeface="Verdana" pitchFamily="34" charset="0"/>
              </a:rPr>
              <a:t>Volants fournis</a:t>
            </a:r>
          </a:p>
        </p:txBody>
      </p:sp>
      <p:sp>
        <p:nvSpPr>
          <p:cNvPr id="18" name="Bulle ronde 17"/>
          <p:cNvSpPr/>
          <p:nvPr/>
        </p:nvSpPr>
        <p:spPr bwMode="auto">
          <a:xfrm>
            <a:off x="28956" y="5013176"/>
            <a:ext cx="3888432" cy="1704229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dirty="0" smtClean="0">
                <a:solidFill>
                  <a:srgbClr val="FFFFFF"/>
                </a:solidFill>
                <a:latin typeface="Verdana" pitchFamily="34" charset="0"/>
              </a:rPr>
              <a:t>Lieux : appel lancé aux clubs drômardéchois</a:t>
            </a:r>
          </a:p>
        </p:txBody>
      </p:sp>
      <p:sp>
        <p:nvSpPr>
          <p:cNvPr id="19" name="Bulle ronde 18"/>
          <p:cNvSpPr/>
          <p:nvPr/>
        </p:nvSpPr>
        <p:spPr bwMode="auto">
          <a:xfrm>
            <a:off x="5072463" y="5087266"/>
            <a:ext cx="3888432" cy="1704229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dirty="0" smtClean="0">
                <a:solidFill>
                  <a:srgbClr val="FFFFFF"/>
                </a:solidFill>
                <a:latin typeface="Verdana" pitchFamily="34" charset="0"/>
              </a:rPr>
              <a:t>Dates :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 typeface="Wingdings"/>
              <a:buChar char="Ø"/>
            </a:pPr>
            <a:r>
              <a:rPr lang="fr-FR" sz="2000" b="1" dirty="0" smtClean="0">
                <a:solidFill>
                  <a:srgbClr val="FFFFFF"/>
                </a:solidFill>
                <a:latin typeface="Verdana" pitchFamily="34" charset="0"/>
              </a:rPr>
              <a:t>30 septembre – 1</a:t>
            </a:r>
            <a:r>
              <a:rPr lang="fr-FR" sz="2000" b="1" baseline="30000" dirty="0" smtClean="0">
                <a:solidFill>
                  <a:srgbClr val="FFFFFF"/>
                </a:solidFill>
                <a:latin typeface="Verdana" pitchFamily="34" charset="0"/>
              </a:rPr>
              <a:t>e</a:t>
            </a:r>
            <a:r>
              <a:rPr lang="fr-FR" sz="2000" b="1" dirty="0" smtClean="0">
                <a:solidFill>
                  <a:srgbClr val="FFFFFF"/>
                </a:solidFill>
                <a:latin typeface="Verdana" pitchFamily="34" charset="0"/>
              </a:rPr>
              <a:t> octobre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 typeface="Wingdings"/>
              <a:buChar char="Ø"/>
            </a:pPr>
            <a:r>
              <a:rPr lang="fr-FR" sz="2000" b="1" dirty="0" smtClean="0">
                <a:solidFill>
                  <a:srgbClr val="FFFFFF"/>
                </a:solidFill>
                <a:latin typeface="Verdana" pitchFamily="34" charset="0"/>
              </a:rPr>
              <a:t>21-22 octobre</a:t>
            </a:r>
          </a:p>
        </p:txBody>
      </p:sp>
    </p:spTree>
    <p:extLst>
      <p:ext uri="{BB962C8B-B14F-4D97-AF65-F5344CB8AC3E}">
        <p14:creationId xmlns:p14="http://schemas.microsoft.com/office/powerpoint/2010/main" val="883039783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468313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Les ICD (1/7)</a:t>
            </a:r>
            <a:endParaRPr lang="fr-FR" altLang="fr-FR" dirty="0">
              <a:solidFill>
                <a:schemeClr val="bg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95201" y="1844824"/>
            <a:ext cx="2880319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Toujours 3 SDJ 3 jours vacances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734370" y="1844824"/>
            <a:ext cx="3230118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Priorité Benjamin-Minime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51520" y="5013176"/>
            <a:ext cx="3236767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Poussins exceptionnels invités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5724128" y="4869161"/>
            <a:ext cx="3236767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Cadets en partenaire d’entraînement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5" name="Bulle ronde 14"/>
          <p:cNvSpPr/>
          <p:nvPr/>
        </p:nvSpPr>
        <p:spPr bwMode="auto">
          <a:xfrm>
            <a:off x="2555776" y="3212976"/>
            <a:ext cx="3888432" cy="1704229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solidFill>
                  <a:srgbClr val="FFFFFF"/>
                </a:solidFill>
                <a:latin typeface="Verdana" pitchFamily="34" charset="0"/>
              </a:rPr>
              <a:t>Pas de changement de formule en 2017-2018</a:t>
            </a:r>
          </a:p>
        </p:txBody>
      </p:sp>
      <p:sp>
        <p:nvSpPr>
          <p:cNvPr id="16" name="Bulle ronde 15"/>
          <p:cNvSpPr/>
          <p:nvPr/>
        </p:nvSpPr>
        <p:spPr bwMode="auto">
          <a:xfrm>
            <a:off x="4583114" y="5120623"/>
            <a:ext cx="4309044" cy="1704229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dirty="0" smtClean="0">
                <a:solidFill>
                  <a:srgbClr val="FFFFFF"/>
                </a:solidFill>
                <a:latin typeface="Verdana" pitchFamily="34" charset="0"/>
              </a:rPr>
              <a:t>Préparation formule 2018-2019 = changement montée/descente</a:t>
            </a:r>
          </a:p>
        </p:txBody>
      </p:sp>
      <p:sp>
        <p:nvSpPr>
          <p:cNvPr id="13" name="Bulle ronde 12"/>
          <p:cNvSpPr/>
          <p:nvPr/>
        </p:nvSpPr>
        <p:spPr bwMode="auto">
          <a:xfrm>
            <a:off x="195201" y="1494746"/>
            <a:ext cx="3888432" cy="1704229"/>
          </a:xfrm>
          <a:prstGeom prst="wedgeEllipseCallout">
            <a:avLst>
              <a:gd name="adj1" fmla="val -14870"/>
              <a:gd name="adj2" fmla="val 37762"/>
            </a:avLst>
          </a:prstGeom>
          <a:solidFill>
            <a:srgbClr val="7030A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solidFill>
                  <a:srgbClr val="FFFFFF"/>
                </a:solidFill>
                <a:latin typeface="Verdana" pitchFamily="34" charset="0"/>
              </a:rPr>
              <a:t>Volonté de modifier la D1 en 2018-2019</a:t>
            </a:r>
          </a:p>
        </p:txBody>
      </p:sp>
    </p:spTree>
    <p:extLst>
      <p:ext uri="{BB962C8B-B14F-4D97-AF65-F5344CB8AC3E}">
        <p14:creationId xmlns:p14="http://schemas.microsoft.com/office/powerpoint/2010/main" val="164668016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468313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Les ICD (2/7)</a:t>
            </a:r>
            <a:endParaRPr lang="fr-FR" altLang="fr-FR" dirty="0">
              <a:solidFill>
                <a:schemeClr val="bg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95201" y="1412776"/>
            <a:ext cx="3584711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7030A0"/>
                </a:solidFill>
              </a:rPr>
              <a:t>Constats :</a:t>
            </a:r>
            <a:r>
              <a:rPr lang="fr-FR" altLang="fr-FR" b="1" kern="0" dirty="0" smtClean="0">
                <a:solidFill>
                  <a:srgbClr val="FFFFFF"/>
                </a:solidFill>
              </a:rPr>
              <a:t>jours 3 SDJ 3 jours vacances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734370" y="1844824"/>
            <a:ext cx="3230118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Priorité Benjamin-Minime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51520" y="5013176"/>
            <a:ext cx="3236767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Poussins exceptionnels invités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5724128" y="4869161"/>
            <a:ext cx="3236767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Cadets en partenaire d’entraînement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52411" y="1988840"/>
            <a:ext cx="8568061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buFont typeface="Wingdings"/>
              <a:buChar char="Ø"/>
            </a:pPr>
            <a:r>
              <a:rPr lang="fr-FR" altLang="fr-FR" sz="2800" kern="0" dirty="0" smtClean="0">
                <a:solidFill>
                  <a:schemeClr val="tx2"/>
                </a:solidFill>
              </a:rPr>
              <a:t>Difficultés selon club/équipe pour jouer en semaine ou </a:t>
            </a:r>
            <a:r>
              <a:rPr lang="fr-FR" altLang="fr-FR" sz="2800" kern="0" dirty="0" err="1" smtClean="0">
                <a:solidFill>
                  <a:schemeClr val="tx2"/>
                </a:solidFill>
              </a:rPr>
              <a:t>we</a:t>
            </a:r>
            <a:endParaRPr lang="fr-FR" altLang="fr-FR" sz="2800" kern="0" dirty="0" smtClean="0">
              <a:solidFill>
                <a:schemeClr val="tx2"/>
              </a:solidFill>
            </a:endParaRPr>
          </a:p>
          <a:p>
            <a:pPr>
              <a:buFont typeface="Wingdings"/>
              <a:buChar char="Ø"/>
            </a:pPr>
            <a:r>
              <a:rPr lang="fr-FR" altLang="fr-FR" sz="2800" kern="0" dirty="0" smtClean="0">
                <a:solidFill>
                  <a:schemeClr val="tx2"/>
                </a:solidFill>
              </a:rPr>
              <a:t>Problème pour s’engager dans un championnat </a:t>
            </a:r>
            <a:r>
              <a:rPr lang="fr-FR" altLang="fr-FR" sz="2800" kern="0" dirty="0" err="1" smtClean="0">
                <a:solidFill>
                  <a:schemeClr val="tx2"/>
                </a:solidFill>
              </a:rPr>
              <a:t>we</a:t>
            </a:r>
            <a:r>
              <a:rPr lang="fr-FR" altLang="fr-FR" sz="2800" kern="0" dirty="0" smtClean="0">
                <a:solidFill>
                  <a:schemeClr val="tx2"/>
                </a:solidFill>
              </a:rPr>
              <a:t>, ou quand on retombe en championnat semaine</a:t>
            </a:r>
          </a:p>
          <a:p>
            <a:pPr>
              <a:buFont typeface="Wingdings"/>
              <a:buChar char="Ø"/>
            </a:pPr>
            <a:r>
              <a:rPr lang="fr-FR" altLang="fr-FR" sz="2800" kern="0" dirty="0" smtClean="0">
                <a:solidFill>
                  <a:schemeClr val="tx2"/>
                </a:solidFill>
              </a:rPr>
              <a:t>Certains clubs auraient plusieurs équipes intéressées et avec le niveau pour un championnat </a:t>
            </a:r>
            <a:r>
              <a:rPr lang="fr-FR" altLang="fr-FR" sz="2800" kern="0" dirty="0" err="1" smtClean="0">
                <a:solidFill>
                  <a:schemeClr val="tx2"/>
                </a:solidFill>
              </a:rPr>
              <a:t>we</a:t>
            </a:r>
            <a:endParaRPr lang="fr-FR" altLang="fr-FR" sz="2800" kern="0" dirty="0" smtClean="0">
              <a:solidFill>
                <a:schemeClr val="tx2"/>
              </a:solidFill>
            </a:endParaRPr>
          </a:p>
          <a:p>
            <a:pPr>
              <a:buFont typeface="Wingdings"/>
              <a:buChar char="Ø"/>
            </a:pPr>
            <a:r>
              <a:rPr lang="fr-FR" altLang="fr-FR" sz="2800" kern="0" dirty="0" smtClean="0">
                <a:solidFill>
                  <a:schemeClr val="tx2"/>
                </a:solidFill>
              </a:rPr>
              <a:t>Clubs éloignés géographiquement ne peuvent jouer qu’en </a:t>
            </a:r>
            <a:r>
              <a:rPr lang="fr-FR" altLang="fr-FR" sz="2800" kern="0" dirty="0" err="1" smtClean="0">
                <a:solidFill>
                  <a:schemeClr val="tx2"/>
                </a:solidFill>
              </a:rPr>
              <a:t>we</a:t>
            </a:r>
            <a:endParaRPr lang="fr-FR" altLang="fr-FR" sz="2800" kern="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921064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468313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fr-FR" altLang="fr-FR" dirty="0" smtClean="0">
                <a:solidFill>
                  <a:schemeClr val="bg1"/>
                </a:solidFill>
              </a:rPr>
              <a:t>Les ICD (3/7)</a:t>
            </a:r>
            <a:endParaRPr lang="fr-FR" altLang="fr-FR" dirty="0">
              <a:solidFill>
                <a:schemeClr val="bg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95201" y="1412776"/>
            <a:ext cx="3584711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7030A0"/>
                </a:solidFill>
              </a:rPr>
              <a:t>Objectifs :</a:t>
            </a:r>
            <a:r>
              <a:rPr lang="fr-FR" altLang="fr-FR" b="1" kern="0" dirty="0" smtClean="0">
                <a:solidFill>
                  <a:srgbClr val="FFFFFF"/>
                </a:solidFill>
              </a:rPr>
              <a:t>jours 3 SDJ 3 jours vacances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734370" y="1844824"/>
            <a:ext cx="3230118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Priorité Benjamin-Minime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51520" y="5013176"/>
            <a:ext cx="3236767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Poussins exceptionnels invités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5724128" y="4869161"/>
            <a:ext cx="3236767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fr-FR" altLang="fr-FR" b="1" kern="0" dirty="0" smtClean="0">
                <a:solidFill>
                  <a:srgbClr val="FFFFFF"/>
                </a:solidFill>
              </a:rPr>
              <a:t>Cadets en partenaire d’entraînement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52411" y="1988840"/>
            <a:ext cx="8568061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buFont typeface="Wingdings"/>
              <a:buChar char="Ø"/>
            </a:pPr>
            <a:r>
              <a:rPr lang="fr-FR" altLang="fr-FR" sz="2800" kern="0" dirty="0" smtClean="0">
                <a:solidFill>
                  <a:schemeClr val="tx2"/>
                </a:solidFill>
              </a:rPr>
              <a:t>Permettre à chaque club de pouvoir engager une équipe dans un championnat semaine ou </a:t>
            </a:r>
            <a:r>
              <a:rPr lang="fr-FR" altLang="fr-FR" sz="2800" kern="0" dirty="0" err="1" smtClean="0">
                <a:solidFill>
                  <a:schemeClr val="tx2"/>
                </a:solidFill>
              </a:rPr>
              <a:t>we</a:t>
            </a:r>
            <a:endParaRPr lang="fr-FR" altLang="fr-FR" sz="2800" kern="0" dirty="0" smtClean="0">
              <a:solidFill>
                <a:schemeClr val="tx2"/>
              </a:solidFill>
            </a:endParaRPr>
          </a:p>
          <a:p>
            <a:pPr>
              <a:buFont typeface="Wingdings"/>
              <a:buChar char="Ø"/>
            </a:pPr>
            <a:r>
              <a:rPr lang="fr-FR" altLang="fr-FR" sz="2800" kern="0" dirty="0" smtClean="0">
                <a:solidFill>
                  <a:schemeClr val="tx2"/>
                </a:solidFill>
              </a:rPr>
              <a:t>Permettre aux clubs aux gros effectifs de pouvoir engager 2 équipes en championnat </a:t>
            </a:r>
            <a:r>
              <a:rPr lang="fr-FR" altLang="fr-FR" sz="2800" kern="0" dirty="0" err="1" smtClean="0">
                <a:solidFill>
                  <a:schemeClr val="tx2"/>
                </a:solidFill>
              </a:rPr>
              <a:t>we</a:t>
            </a:r>
            <a:endParaRPr lang="fr-FR" altLang="fr-FR" sz="2800" kern="0" dirty="0" smtClean="0">
              <a:solidFill>
                <a:schemeClr val="tx2"/>
              </a:solidFill>
            </a:endParaRPr>
          </a:p>
          <a:p>
            <a:pPr>
              <a:buFont typeface="Wingdings"/>
              <a:buChar char="Ø"/>
            </a:pPr>
            <a:r>
              <a:rPr lang="fr-FR" altLang="fr-FR" sz="2800" kern="0" dirty="0">
                <a:solidFill>
                  <a:schemeClr val="tx2"/>
                </a:solidFill>
              </a:rPr>
              <a:t>Créer 2 divisions dans notre championnat </a:t>
            </a:r>
            <a:r>
              <a:rPr lang="fr-FR" altLang="fr-FR" sz="2800" kern="0" dirty="0" err="1">
                <a:solidFill>
                  <a:schemeClr val="tx2"/>
                </a:solidFill>
              </a:rPr>
              <a:t>we</a:t>
            </a:r>
            <a:endParaRPr lang="fr-FR" altLang="fr-FR" sz="2800" kern="0" dirty="0">
              <a:solidFill>
                <a:schemeClr val="tx2"/>
              </a:solidFill>
            </a:endParaRPr>
          </a:p>
          <a:p>
            <a:pPr>
              <a:buFont typeface="Wingdings"/>
              <a:buChar char="Ø"/>
            </a:pPr>
            <a:r>
              <a:rPr lang="fr-FR" altLang="fr-FR" sz="2800" kern="0" dirty="0" smtClean="0">
                <a:solidFill>
                  <a:schemeClr val="tx2"/>
                </a:solidFill>
              </a:rPr>
              <a:t>Supprimer les passerelles entre les championnats </a:t>
            </a:r>
            <a:r>
              <a:rPr lang="fr-FR" altLang="fr-FR" sz="2800" kern="0" dirty="0" err="1" smtClean="0">
                <a:solidFill>
                  <a:schemeClr val="tx2"/>
                </a:solidFill>
              </a:rPr>
              <a:t>we</a:t>
            </a:r>
            <a:r>
              <a:rPr lang="fr-FR" altLang="fr-FR" sz="2800" kern="0" dirty="0" smtClean="0">
                <a:solidFill>
                  <a:schemeClr val="tx2"/>
                </a:solidFill>
              </a:rPr>
              <a:t> et semaine</a:t>
            </a:r>
          </a:p>
          <a:p>
            <a:pPr marL="0" indent="0">
              <a:buNone/>
            </a:pPr>
            <a:endParaRPr lang="fr-FR" altLang="fr-FR" sz="2800" kern="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77363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IJ 26-07 présentation stagiaires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3351</TotalTime>
  <Words>798</Words>
  <Application>Microsoft Office PowerPoint</Application>
  <PresentationFormat>Affichage à l'écran (4:3)</PresentationFormat>
  <Paragraphs>139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7</vt:i4>
      </vt:variant>
      <vt:variant>
        <vt:lpstr>Titres des diapositives</vt:lpstr>
      </vt:variant>
      <vt:variant>
        <vt:i4>17</vt:i4>
      </vt:variant>
    </vt:vector>
  </HeadingPairs>
  <TitlesOfParts>
    <vt:vector size="24" baseType="lpstr">
      <vt:lpstr>Conception personnalisée</vt:lpstr>
      <vt:lpstr>1_Conception personnalisée</vt:lpstr>
      <vt:lpstr>DIJ 26-07 présentation stagiaires</vt:lpstr>
      <vt:lpstr>2_Conception personnalisée</vt:lpstr>
      <vt:lpstr>3_Conception personnalisée</vt:lpstr>
      <vt:lpstr>4_Conception personnalisée</vt:lpstr>
      <vt:lpstr>5_Conception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sylvain coach</dc:creator>
  <cp:lastModifiedBy>sylvain coach</cp:lastModifiedBy>
  <cp:revision>112</cp:revision>
  <cp:lastPrinted>2015-05-22T13:34:25Z</cp:lastPrinted>
  <dcterms:created xsi:type="dcterms:W3CDTF">2014-04-11T08:00:05Z</dcterms:created>
  <dcterms:modified xsi:type="dcterms:W3CDTF">2017-07-07T07:19:12Z</dcterms:modified>
</cp:coreProperties>
</file>